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19"/>
  </p:notesMasterIdLst>
  <p:handoutMasterIdLst>
    <p:handoutMasterId r:id="rId20"/>
  </p:handoutMasterIdLst>
  <p:sldIdLst>
    <p:sldId id="256" r:id="rId6"/>
    <p:sldId id="1963" r:id="rId7"/>
    <p:sldId id="1900" r:id="rId8"/>
    <p:sldId id="1921" r:id="rId9"/>
    <p:sldId id="1964" r:id="rId10"/>
    <p:sldId id="1959" r:id="rId11"/>
    <p:sldId id="1962" r:id="rId12"/>
    <p:sldId id="1971" r:id="rId13"/>
    <p:sldId id="1972" r:id="rId14"/>
    <p:sldId id="1965" r:id="rId15"/>
    <p:sldId id="1967" r:id="rId16"/>
    <p:sldId id="1968" r:id="rId17"/>
    <p:sldId id="1969" r:id="rId18"/>
  </p:sldIdLst>
  <p:sldSz cx="9144000" cy="5143500" type="screen16x9"/>
  <p:notesSz cx="6807200" cy="9939338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7F5704-894B-5E2D-F5B2-8C45F74FC5EB}" name="Libby Callander" initials="LC" userId="S::Libby.Callander@climatecommission.govt.nz::8b7782bb-b32c-48ad-89c9-c48e4124c4c3" providerId="AD"/>
  <p188:author id="{F8768808-95E4-4019-8211-09FCB0E2A0CA}" name="Harriet Palmer" initials="HP" userId="S::harriet.palmer@climatecommission.govt.nz::2cdb0405-15bf-41db-87e2-ce042adf3c0c" providerId="AD"/>
  <p188:author id="{6B54A214-9909-A05D-12D4-2950AC2034E1}" name="Martin Dutton" initials="MD" userId="S::martin.dutton@climatecommission.govt.nz::2405ef84-3dfe-4827-9124-0957fcdd8648" providerId="AD"/>
  <p188:author id="{AAC22817-2978-7781-FBBE-F6861980BFF4}" name="Grant Blackwell" initials="GB" userId="S::grant.blackwell@climatecommission.govt.nz::b195ff7c-e83d-45a0-a3b8-d5cfe6575484" providerId="AD"/>
  <p188:author id="{A5A08922-FF45-D73C-E503-388BC17912AE}" name="Alexandra Aimer-Seton" initials="AA" userId="S::Alexandra.Seton@climatecommission.govt.nz::f1e1f40f-cdcd-4bff-b7ec-c25231c496c3" providerId="AD"/>
  <p188:author id="{8BEC2D40-8F03-C1E8-D838-599CD15D3385}" name="Naomi O'Connor" initials="NO" userId="S::naomi.oconnor@climatecommission.govt.nz::989e032e-9518-4a50-8361-0f298c494def" providerId="AD"/>
  <p188:author id="{EC717B4E-80DF-2CFB-584A-A6C3D05D1245}" name="Holly Walker" initials="HW" userId="S::Holly.Walker@climatecommission.govt.nz::c3aa46b7-87b8-4f89-a9cc-555870d6d37b" providerId="AD"/>
  <p188:author id="{2CBBA460-A7E1-9E19-CDD1-10D56E484C3F}" name="Nancy Golubiewski" initials="NG" userId="S::Nancy.Golubiewski@climatecommission.govt.nz::37143ce8-435a-4fa1-acd3-fad3abdb19fa" providerId="AD"/>
  <p188:author id="{1EF40462-7F7F-BB86-3FB6-F91AE5BA6B89}" name="Robert Carr" initials="RC" userId="S::Robert.Carr@climatecommission.govt.nz::89a63ff3-09a3-4148-b515-c20a2c24f921" providerId="AD"/>
  <p188:author id="{5F889B6F-6A57-9933-CDFE-1C4E9E347B6E}" name="Robin Campbell" initials="RC" userId="S::robin.campbell@climatecommission.govt.nz::e95b33d1-db3c-4569-9f00-e6e6915ecd4e" providerId="AD"/>
  <p188:author id="{5A406785-DE18-2451-CB85-645403D6D476}" name="Karen Lavin" initials="" userId="S::Karen.Lavin@climatecommission.govt.nz::03c891a6-abe8-45a5-b5c1-45e84c8f8d75" providerId="AD"/>
  <p188:author id="{C925D18A-2A4F-C438-25EA-F2F16DCC82E4}" name="Naomi O'Connor" initials="" userId="S::Naomi.OConnor@climatecommission.govt.nz::989e032e-9518-4a50-8361-0f298c494def" providerId="AD"/>
  <p188:author id="{B6D28F91-EC96-4E3B-45AF-0B60E56C0FC9}" name="Christopher Holland" initials="" userId="S::Christopher.Holland@climatecommission.govt.nz::9dd30829-9402-4fe3-badc-16d4c1e833b7" providerId="AD"/>
  <p188:author id="{B6CD5AB1-E1C8-9CEB-E8A1-EE508553FFE5}" name="Bridget Acton" initials="BA" userId="S::bridget.acton@climatecommission.govt.nz::c367f670-6204-4ab7-b2b6-9cf6f70dce2a" providerId="AD"/>
  <p188:author id="{C60B77B5-0078-7B71-39F1-6173BC127F5D}" name="Emma Lemire" initials="EL" userId="S::Emma.Lemire@climatecommission.govt.nz::fe2f9853-923c-485c-90c3-955d105d5523" providerId="AD"/>
  <p188:author id="{D5EC36BC-F8C9-105C-5F60-970D14670799}" name="Martin Dutton" initials="MD" userId="S::Martin.Dutton@climatecommission.govt.nz::2405ef84-3dfe-4827-9124-0957fcdd8648" providerId="AD"/>
  <p188:author id="{21C315CC-0909-C515-716C-6D1888E87FF4}" name="Robert Carr" initials="RC" userId="S::robert.carr@climatecommission.govt.nz::89a63ff3-09a3-4148-b515-c20a2c24f921" providerId="AD"/>
  <p188:author id="{1C447CD8-C5E8-6EDF-8281-DDA22CD093C3}" name="Nancy Golubiewski" initials="NG" userId="S::nancy.golubiewski@climatecommission.govt.nz::37143ce8-435a-4fa1-acd3-fad3abdb19fa" providerId="AD"/>
  <p188:author id="{7536B9DC-D30F-6BF4-39C3-46FE1FAB253C}" name="Khushboo Singh" initials="KS" userId="S::Khushboo.Singh@climatecommission.govt.nz::f6f93c99-7a90-4aa1-97e9-ea297d02d109" providerId="AD"/>
  <p188:author id="{776A51E0-2A9B-1F78-5C5A-B53BB2D0B0A4}" name="Robin Campbell" initials="" userId="S::Robin.Campbell@climatecommission.govt.nz::e95b33d1-db3c-4569-9f00-e6e6915ecd4e" providerId="AD"/>
  <p188:author id="{0C04F1E4-45F9-D8D9-A688-959EFE164510}" name="Grant Blackwell" initials="" userId="S::Grant.Blackwell@climatecommission.govt.nz::b195ff7c-e83d-45a0-a3b8-d5cfe6575484" providerId="AD"/>
  <p188:author id="{86B061FD-5D37-1FA7-106B-A3E931156756}" name="Libby Callander" initials="LC" userId="S::libby.callander@climatecommission.govt.nz::8b7782bb-b32c-48ad-89c9-c48e4124c4c3" providerId="AD"/>
  <p188:author id="{4CE07BFD-F313-F755-6417-6DE3947AB9C1}" name="Robin Wilkinson" initials="RW" userId="S::Robin.Wilkinson@climatecommission.govt.nz::dfbfc60e-c6ed-43f0-bd99-830024e16c6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8B9D"/>
    <a:srgbClr val="5A929A"/>
    <a:srgbClr val="00838A"/>
    <a:srgbClr val="0590A3"/>
    <a:srgbClr val="027288"/>
    <a:srgbClr val="017C89"/>
    <a:srgbClr val="008F98"/>
    <a:srgbClr val="348292"/>
    <a:srgbClr val="40A4A6"/>
    <a:srgbClr val="409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inimized">
    <p:restoredLeft sz="15620"/>
    <p:restoredTop sz="24697" autoAdjust="0"/>
  </p:normalViewPr>
  <p:slideViewPr>
    <p:cSldViewPr snapToGrid="0">
      <p:cViewPr varScale="1">
        <p:scale>
          <a:sx n="36" d="100"/>
          <a:sy n="36" d="100"/>
        </p:scale>
        <p:origin x="377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ushboo Singh" userId="f6f93c99-7a90-4aa1-97e9-ea297d02d109" providerId="ADAL" clId="{7F5A6BCD-4FDF-4394-A8FF-94520DFB1734}"/>
    <pc:docChg chg="delSld modSld">
      <pc:chgData name="Khushboo Singh" userId="f6f93c99-7a90-4aa1-97e9-ea297d02d109" providerId="ADAL" clId="{7F5A6BCD-4FDF-4394-A8FF-94520DFB1734}" dt="2026-05-20T03:10:09.340" v="11" actId="2696"/>
      <pc:docMkLst>
        <pc:docMk/>
      </pc:docMkLst>
      <pc:sldChg chg="modNotesTx">
        <pc:chgData name="Khushboo Singh" userId="f6f93c99-7a90-4aa1-97e9-ea297d02d109" providerId="ADAL" clId="{7F5A6BCD-4FDF-4394-A8FF-94520DFB1734}" dt="2026-05-20T03:09:26.420" v="1" actId="20577"/>
        <pc:sldMkLst>
          <pc:docMk/>
          <pc:sldMk cId="1185358795" sldId="1900"/>
        </pc:sldMkLst>
      </pc:sldChg>
      <pc:sldChg chg="modNotesTx">
        <pc:chgData name="Khushboo Singh" userId="f6f93c99-7a90-4aa1-97e9-ea297d02d109" providerId="ADAL" clId="{7F5A6BCD-4FDF-4394-A8FF-94520DFB1734}" dt="2026-05-20T03:09:30.863" v="2" actId="20577"/>
        <pc:sldMkLst>
          <pc:docMk/>
          <pc:sldMk cId="1866668761" sldId="1921"/>
        </pc:sldMkLst>
      </pc:sldChg>
      <pc:sldChg chg="del">
        <pc:chgData name="Khushboo Singh" userId="f6f93c99-7a90-4aa1-97e9-ea297d02d109" providerId="ADAL" clId="{7F5A6BCD-4FDF-4394-A8FF-94520DFB1734}" dt="2026-05-20T03:10:09.340" v="11" actId="2696"/>
        <pc:sldMkLst>
          <pc:docMk/>
          <pc:sldMk cId="1740041674" sldId="1930"/>
        </pc:sldMkLst>
      </pc:sldChg>
      <pc:sldChg chg="del">
        <pc:chgData name="Khushboo Singh" userId="f6f93c99-7a90-4aa1-97e9-ea297d02d109" providerId="ADAL" clId="{7F5A6BCD-4FDF-4394-A8FF-94520DFB1734}" dt="2026-05-20T03:10:09.340" v="11" actId="2696"/>
        <pc:sldMkLst>
          <pc:docMk/>
          <pc:sldMk cId="2104364934" sldId="1931"/>
        </pc:sldMkLst>
      </pc:sldChg>
      <pc:sldChg chg="del">
        <pc:chgData name="Khushboo Singh" userId="f6f93c99-7a90-4aa1-97e9-ea297d02d109" providerId="ADAL" clId="{7F5A6BCD-4FDF-4394-A8FF-94520DFB1734}" dt="2026-05-20T03:10:09.340" v="11" actId="2696"/>
        <pc:sldMkLst>
          <pc:docMk/>
          <pc:sldMk cId="1398847350" sldId="1932"/>
        </pc:sldMkLst>
      </pc:sldChg>
      <pc:sldChg chg="del">
        <pc:chgData name="Khushboo Singh" userId="f6f93c99-7a90-4aa1-97e9-ea297d02d109" providerId="ADAL" clId="{7F5A6BCD-4FDF-4394-A8FF-94520DFB1734}" dt="2026-05-20T03:10:09.340" v="11" actId="2696"/>
        <pc:sldMkLst>
          <pc:docMk/>
          <pc:sldMk cId="1856422630" sldId="1957"/>
        </pc:sldMkLst>
      </pc:sldChg>
      <pc:sldChg chg="del">
        <pc:chgData name="Khushboo Singh" userId="f6f93c99-7a90-4aa1-97e9-ea297d02d109" providerId="ADAL" clId="{7F5A6BCD-4FDF-4394-A8FF-94520DFB1734}" dt="2026-05-20T03:10:09.340" v="11" actId="2696"/>
        <pc:sldMkLst>
          <pc:docMk/>
          <pc:sldMk cId="4293314416" sldId="1958"/>
        </pc:sldMkLst>
      </pc:sldChg>
      <pc:sldChg chg="modNotesTx">
        <pc:chgData name="Khushboo Singh" userId="f6f93c99-7a90-4aa1-97e9-ea297d02d109" providerId="ADAL" clId="{7F5A6BCD-4FDF-4394-A8FF-94520DFB1734}" dt="2026-05-20T03:09:37.711" v="4" actId="20577"/>
        <pc:sldMkLst>
          <pc:docMk/>
          <pc:sldMk cId="669477552" sldId="1959"/>
        </pc:sldMkLst>
      </pc:sldChg>
      <pc:sldChg chg="del">
        <pc:chgData name="Khushboo Singh" userId="f6f93c99-7a90-4aa1-97e9-ea297d02d109" providerId="ADAL" clId="{7F5A6BCD-4FDF-4394-A8FF-94520DFB1734}" dt="2026-05-20T03:10:09.340" v="11" actId="2696"/>
        <pc:sldMkLst>
          <pc:docMk/>
          <pc:sldMk cId="3338288667" sldId="1960"/>
        </pc:sldMkLst>
      </pc:sldChg>
      <pc:sldChg chg="del">
        <pc:chgData name="Khushboo Singh" userId="f6f93c99-7a90-4aa1-97e9-ea297d02d109" providerId="ADAL" clId="{7F5A6BCD-4FDF-4394-A8FF-94520DFB1734}" dt="2026-05-20T03:10:09.340" v="11" actId="2696"/>
        <pc:sldMkLst>
          <pc:docMk/>
          <pc:sldMk cId="2052359916" sldId="1961"/>
        </pc:sldMkLst>
      </pc:sldChg>
      <pc:sldChg chg="modNotesTx">
        <pc:chgData name="Khushboo Singh" userId="f6f93c99-7a90-4aa1-97e9-ea297d02d109" providerId="ADAL" clId="{7F5A6BCD-4FDF-4394-A8FF-94520DFB1734}" dt="2026-05-20T03:09:41.172" v="5" actId="20577"/>
        <pc:sldMkLst>
          <pc:docMk/>
          <pc:sldMk cId="2117824661" sldId="1962"/>
        </pc:sldMkLst>
      </pc:sldChg>
      <pc:sldChg chg="modNotesTx">
        <pc:chgData name="Khushboo Singh" userId="f6f93c99-7a90-4aa1-97e9-ea297d02d109" providerId="ADAL" clId="{7F5A6BCD-4FDF-4394-A8FF-94520DFB1734}" dt="2026-05-20T03:09:23.329" v="0" actId="20577"/>
        <pc:sldMkLst>
          <pc:docMk/>
          <pc:sldMk cId="3503152674" sldId="1963"/>
        </pc:sldMkLst>
      </pc:sldChg>
      <pc:sldChg chg="modNotesTx">
        <pc:chgData name="Khushboo Singh" userId="f6f93c99-7a90-4aa1-97e9-ea297d02d109" providerId="ADAL" clId="{7F5A6BCD-4FDF-4394-A8FF-94520DFB1734}" dt="2026-05-20T03:09:33.330" v="3" actId="20577"/>
        <pc:sldMkLst>
          <pc:docMk/>
          <pc:sldMk cId="4130361244" sldId="1964"/>
        </pc:sldMkLst>
      </pc:sldChg>
      <pc:sldChg chg="modNotesTx">
        <pc:chgData name="Khushboo Singh" userId="f6f93c99-7a90-4aa1-97e9-ea297d02d109" providerId="ADAL" clId="{7F5A6BCD-4FDF-4394-A8FF-94520DFB1734}" dt="2026-05-20T03:09:52.759" v="8" actId="20577"/>
        <pc:sldMkLst>
          <pc:docMk/>
          <pc:sldMk cId="1775268817" sldId="1965"/>
        </pc:sldMkLst>
      </pc:sldChg>
      <pc:sldChg chg="del">
        <pc:chgData name="Khushboo Singh" userId="f6f93c99-7a90-4aa1-97e9-ea297d02d109" providerId="ADAL" clId="{7F5A6BCD-4FDF-4394-A8FF-94520DFB1734}" dt="2026-05-20T03:10:09.340" v="11" actId="2696"/>
        <pc:sldMkLst>
          <pc:docMk/>
          <pc:sldMk cId="3422367435" sldId="1966"/>
        </pc:sldMkLst>
      </pc:sldChg>
      <pc:sldChg chg="modNotesTx">
        <pc:chgData name="Khushboo Singh" userId="f6f93c99-7a90-4aa1-97e9-ea297d02d109" providerId="ADAL" clId="{7F5A6BCD-4FDF-4394-A8FF-94520DFB1734}" dt="2026-05-20T03:09:56.935" v="9" actId="20577"/>
        <pc:sldMkLst>
          <pc:docMk/>
          <pc:sldMk cId="1746028747" sldId="1967"/>
        </pc:sldMkLst>
      </pc:sldChg>
      <pc:sldChg chg="modNotesTx">
        <pc:chgData name="Khushboo Singh" userId="f6f93c99-7a90-4aa1-97e9-ea297d02d109" providerId="ADAL" clId="{7F5A6BCD-4FDF-4394-A8FF-94520DFB1734}" dt="2026-05-20T03:09:59.585" v="10" actId="20577"/>
        <pc:sldMkLst>
          <pc:docMk/>
          <pc:sldMk cId="1558553730" sldId="1968"/>
        </pc:sldMkLst>
      </pc:sldChg>
      <pc:sldChg chg="del">
        <pc:chgData name="Khushboo Singh" userId="f6f93c99-7a90-4aa1-97e9-ea297d02d109" providerId="ADAL" clId="{7F5A6BCD-4FDF-4394-A8FF-94520DFB1734}" dt="2026-05-20T03:10:09.340" v="11" actId="2696"/>
        <pc:sldMkLst>
          <pc:docMk/>
          <pc:sldMk cId="650249050" sldId="1970"/>
        </pc:sldMkLst>
      </pc:sldChg>
      <pc:sldChg chg="modNotesTx">
        <pc:chgData name="Khushboo Singh" userId="f6f93c99-7a90-4aa1-97e9-ea297d02d109" providerId="ADAL" clId="{7F5A6BCD-4FDF-4394-A8FF-94520DFB1734}" dt="2026-05-20T03:09:43.836" v="6" actId="20577"/>
        <pc:sldMkLst>
          <pc:docMk/>
          <pc:sldMk cId="3892651974" sldId="1971"/>
        </pc:sldMkLst>
      </pc:sldChg>
      <pc:sldChg chg="modNotesTx">
        <pc:chgData name="Khushboo Singh" userId="f6f93c99-7a90-4aa1-97e9-ea297d02d109" providerId="ADAL" clId="{7F5A6BCD-4FDF-4394-A8FF-94520DFB1734}" dt="2026-05-20T03:09:47.664" v="7" actId="20577"/>
        <pc:sldMkLst>
          <pc:docMk/>
          <pc:sldMk cId="555866150" sldId="197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FA2456-25C9-4680-9E8E-2E5907D40D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D42A29-18B6-4E76-AE3B-08D36F5305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9" y="1"/>
            <a:ext cx="2949787" cy="498693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E7203E50-F09B-4508-8654-5BCA4DFBA24F}" type="datetimeFigureOut">
              <a:rPr lang="en-NZ" smtClean="0"/>
              <a:t>20/05/2026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E21FE-B04B-4538-8D99-96B37A31F7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8"/>
            <a:ext cx="2949787" cy="49869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74EFFD-0CF3-4F8F-9893-77F2A65066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9" y="9440648"/>
            <a:ext cx="2949787" cy="49869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8207474D-AF28-463C-BB17-C3BAA43AB6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684406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7" cy="498693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3BA0CE69-8778-244D-B881-7C7DE55B60D9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8"/>
            <a:ext cx="2949787" cy="49869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9" y="9440648"/>
            <a:ext cx="2949787" cy="49869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CDFE35AC-C035-5143-9F29-9F526EB1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823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9134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6">
              <a:defRPr/>
            </a:pPr>
            <a:endParaRPr lang="en-NZ" b="1" i="1" dirty="0"/>
          </a:p>
        </p:txBody>
      </p:sp>
    </p:spTree>
    <p:extLst>
      <p:ext uri="{BB962C8B-B14F-4D97-AF65-F5344CB8AC3E}">
        <p14:creationId xmlns:p14="http://schemas.microsoft.com/office/powerpoint/2010/main" val="297138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815" indent="-170815">
              <a:buFont typeface="Arial" panose="020B0604020202020204" pitchFamily="34" charset="0"/>
              <a:buChar char="•"/>
            </a:pPr>
            <a:endParaRPr lang="en-NZ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80936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01265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21640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750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A844A-43E1-2ABF-C231-6382AA740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5E0EE5-2285-8386-1E4F-DABF21241D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825B9B-9CC0-A0F3-1687-B00EE6D1D4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6">
              <a:defRPr/>
            </a:pPr>
            <a:endParaRPr lang="en-NZ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C1013-5DB9-8A55-DD36-697B5D5F39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44C10-E9C7-4AB7-8AC1-CA48601ABC29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91072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106B0-63FA-282A-563F-F4BA81952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460FFB-7702-E932-AF4D-7199E94193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896AB3-74DF-396E-9A4C-5E6E8CA53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89833-BCDA-71B6-C510-C6B16D273C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44C10-E9C7-4AB7-8AC1-CA48601ABC29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5490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1575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10710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60826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954">
              <a:defRPr/>
            </a:pPr>
            <a:endParaRPr lang="en-US" dirty="0"/>
          </a:p>
          <a:p>
            <a:pPr defTabSz="915954">
              <a:defRPr/>
            </a:pPr>
            <a:endParaRPr lang="en-US" dirty="0"/>
          </a:p>
          <a:p>
            <a:pPr defTabSz="915954">
              <a:defRPr/>
            </a:pPr>
            <a:r>
              <a:rPr lang="en-US" dirty="0"/>
              <a:t>	</a:t>
            </a:r>
            <a:endParaRPr lang="en-US" dirty="0">
              <a:ea typeface="Calibri"/>
              <a:cs typeface="Calibri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60140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90009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E430CA-CBE9-EE4D-BC68-786FF64282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Round Single Corner Rectangle 22">
            <a:extLst>
              <a:ext uri="{FF2B5EF4-FFF2-40B4-BE49-F238E27FC236}">
                <a16:creationId xmlns:a16="http://schemas.microsoft.com/office/drawing/2014/main" id="{6335F952-730D-AB4F-9A10-06BE2649ADF5}"/>
              </a:ext>
            </a:extLst>
          </p:cNvPr>
          <p:cNvSpPr/>
          <p:nvPr userDrawn="1"/>
        </p:nvSpPr>
        <p:spPr>
          <a:xfrm rot="10800000" flipH="1">
            <a:off x="0" y="2793"/>
            <a:ext cx="6081487" cy="2886710"/>
          </a:xfrm>
          <a:prstGeom prst="round1Rect">
            <a:avLst>
              <a:gd name="adj" fmla="val 4984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 Single Corner Rectangle 21">
            <a:extLst>
              <a:ext uri="{FF2B5EF4-FFF2-40B4-BE49-F238E27FC236}">
                <a16:creationId xmlns:a16="http://schemas.microsoft.com/office/drawing/2014/main" id="{0CE73E84-A056-554D-ACAC-3C464CFED843}"/>
              </a:ext>
            </a:extLst>
          </p:cNvPr>
          <p:cNvSpPr/>
          <p:nvPr userDrawn="1"/>
        </p:nvSpPr>
        <p:spPr>
          <a:xfrm rot="10800000" flipH="1">
            <a:off x="0" y="0"/>
            <a:ext cx="6081487" cy="2784382"/>
          </a:xfrm>
          <a:prstGeom prst="round1Rect">
            <a:avLst>
              <a:gd name="adj" fmla="val 498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329657D0-F3DD-EC42-AB19-D65F3F7326B8}"/>
              </a:ext>
            </a:extLst>
          </p:cNvPr>
          <p:cNvSpPr/>
          <p:nvPr userDrawn="1"/>
        </p:nvSpPr>
        <p:spPr>
          <a:xfrm flipH="1">
            <a:off x="6981986" y="3882325"/>
            <a:ext cx="2162014" cy="1261175"/>
          </a:xfrm>
          <a:prstGeom prst="round1Rect">
            <a:avLst>
              <a:gd name="adj" fmla="val 498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B63136B-7C2B-DA46-9244-5916C2E68C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037" y="575138"/>
            <a:ext cx="5333819" cy="1495794"/>
          </a:xfrm>
        </p:spPr>
        <p:txBody>
          <a:bodyPr wrap="square" lIns="0" tIns="0" rIns="90000" bIns="0">
            <a:spAutoFit/>
          </a:bodyPr>
          <a:lstStyle>
            <a:lvl1pPr marL="0" indent="0">
              <a:buFontTx/>
              <a:buNone/>
              <a:defRPr sz="5400" b="1">
                <a:solidFill>
                  <a:schemeClr val="tx2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This is your</a:t>
            </a:r>
            <a:br>
              <a:rPr lang="en-US"/>
            </a:br>
            <a:r>
              <a:rPr lang="en-US"/>
              <a:t>Presentation Title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A592731-F111-8844-B87B-3EFF259C3E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0852" t="36120" r="30852" b="35749"/>
          <a:stretch/>
        </p:blipFill>
        <p:spPr>
          <a:xfrm>
            <a:off x="7051222" y="3989559"/>
            <a:ext cx="2040807" cy="10596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037" y="2150970"/>
            <a:ext cx="2695122" cy="33239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September 2020</a:t>
            </a:r>
          </a:p>
        </p:txBody>
      </p:sp>
    </p:spTree>
    <p:extLst>
      <p:ext uri="{BB962C8B-B14F-4D97-AF65-F5344CB8AC3E}">
        <p14:creationId xmlns:p14="http://schemas.microsoft.com/office/powerpoint/2010/main" val="64985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447F716-3AED-ED43-9216-D3AC5E2E4F91}"/>
              </a:ext>
            </a:extLst>
          </p:cNvPr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ingle Corner Rectangle 8">
            <a:extLst>
              <a:ext uri="{FF2B5EF4-FFF2-40B4-BE49-F238E27FC236}">
                <a16:creationId xmlns:a16="http://schemas.microsoft.com/office/drawing/2014/main" id="{2424DABE-2D3E-954B-876E-610D4F2185BB}"/>
              </a:ext>
            </a:extLst>
          </p:cNvPr>
          <p:cNvSpPr/>
          <p:nvPr userDrawn="1"/>
        </p:nvSpPr>
        <p:spPr>
          <a:xfrm rot="10800000" flipH="1">
            <a:off x="0" y="0"/>
            <a:ext cx="9144000" cy="1140827"/>
          </a:xfrm>
          <a:prstGeom prst="round1Rect">
            <a:avLst>
              <a:gd name="adj" fmla="val 4984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F05EE9CA-3080-394D-8EEF-4D63B10E6180}"/>
              </a:ext>
            </a:extLst>
          </p:cNvPr>
          <p:cNvSpPr/>
          <p:nvPr userDrawn="1"/>
        </p:nvSpPr>
        <p:spPr>
          <a:xfrm rot="10800000" flipH="1">
            <a:off x="0" y="0"/>
            <a:ext cx="9144000" cy="1042416"/>
          </a:xfrm>
          <a:prstGeom prst="round1Rect">
            <a:avLst>
              <a:gd name="adj" fmla="val 498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618" y="273844"/>
            <a:ext cx="8142732" cy="994172"/>
          </a:xfrm>
        </p:spPr>
        <p:txBody>
          <a:bodyPr lIns="0" tIns="0" rIns="0" bIns="0">
            <a:normAutofit/>
          </a:bodyPr>
          <a:lstStyle>
            <a:lvl1pPr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D2BD-BF86-488F-92AB-AF9EC621EB02}" type="datetime1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4FE0-4D01-C64D-AAC2-857CFCAD671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1FF067B-D877-FF4F-87B4-FFF8443D1A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063" y="1471613"/>
            <a:ext cx="8142287" cy="3152775"/>
          </a:xfrm>
        </p:spPr>
        <p:txBody>
          <a:bodyPr lIns="0" tIns="0" rIns="0" bIns="0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390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447F716-3AED-ED43-9216-D3AC5E2E4F91}"/>
              </a:ext>
            </a:extLst>
          </p:cNvPr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ingle Corner Rectangle 8">
            <a:extLst>
              <a:ext uri="{FF2B5EF4-FFF2-40B4-BE49-F238E27FC236}">
                <a16:creationId xmlns:a16="http://schemas.microsoft.com/office/drawing/2014/main" id="{2424DABE-2D3E-954B-876E-610D4F2185BB}"/>
              </a:ext>
            </a:extLst>
          </p:cNvPr>
          <p:cNvSpPr/>
          <p:nvPr userDrawn="1"/>
        </p:nvSpPr>
        <p:spPr>
          <a:xfrm rot="10800000" flipH="1">
            <a:off x="0" y="0"/>
            <a:ext cx="9144000" cy="1140827"/>
          </a:xfrm>
          <a:prstGeom prst="round1Rect">
            <a:avLst>
              <a:gd name="adj" fmla="val 498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F05EE9CA-3080-394D-8EEF-4D63B10E6180}"/>
              </a:ext>
            </a:extLst>
          </p:cNvPr>
          <p:cNvSpPr/>
          <p:nvPr userDrawn="1"/>
        </p:nvSpPr>
        <p:spPr>
          <a:xfrm rot="10800000" flipH="1">
            <a:off x="0" y="0"/>
            <a:ext cx="9144000" cy="1042416"/>
          </a:xfrm>
          <a:prstGeom prst="round1Rect">
            <a:avLst>
              <a:gd name="adj" fmla="val 498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618" y="273844"/>
            <a:ext cx="8142732" cy="994172"/>
          </a:xfrm>
        </p:spPr>
        <p:txBody>
          <a:bodyPr lIns="0" tIns="0" rIns="0" bIns="0">
            <a:normAutofit/>
          </a:bodyPr>
          <a:lstStyle>
            <a:lvl1pPr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CAAB-25C5-4AC0-A3ED-10CA9F4A66E5}" type="datetime1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4FE0-4D01-C64D-AAC2-857CFCAD671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1FF067B-D877-FF4F-87B4-FFF8443D1A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063" y="1471613"/>
            <a:ext cx="8142287" cy="3152775"/>
          </a:xfrm>
        </p:spPr>
        <p:txBody>
          <a:bodyPr lIns="0" tIns="0" rIns="0" bIns="0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1110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ark Blu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447F716-3AED-ED43-9216-D3AC5E2E4F91}"/>
              </a:ext>
            </a:extLst>
          </p:cNvPr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ingle Corner Rectangle 8">
            <a:extLst>
              <a:ext uri="{FF2B5EF4-FFF2-40B4-BE49-F238E27FC236}">
                <a16:creationId xmlns:a16="http://schemas.microsoft.com/office/drawing/2014/main" id="{2424DABE-2D3E-954B-876E-610D4F2185BB}"/>
              </a:ext>
            </a:extLst>
          </p:cNvPr>
          <p:cNvSpPr/>
          <p:nvPr userDrawn="1"/>
        </p:nvSpPr>
        <p:spPr>
          <a:xfrm rot="10800000" flipH="1">
            <a:off x="0" y="2793"/>
            <a:ext cx="9144000" cy="1140827"/>
          </a:xfrm>
          <a:prstGeom prst="round1Rect">
            <a:avLst>
              <a:gd name="adj" fmla="val 4984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F05EE9CA-3080-394D-8EEF-4D63B10E6180}"/>
              </a:ext>
            </a:extLst>
          </p:cNvPr>
          <p:cNvSpPr/>
          <p:nvPr userDrawn="1"/>
        </p:nvSpPr>
        <p:spPr>
          <a:xfrm rot="10800000" flipH="1">
            <a:off x="0" y="0"/>
            <a:ext cx="9144000" cy="1042416"/>
          </a:xfrm>
          <a:prstGeom prst="round1Rect">
            <a:avLst>
              <a:gd name="adj" fmla="val 498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618" y="273844"/>
            <a:ext cx="8142732" cy="994172"/>
          </a:xfrm>
        </p:spPr>
        <p:txBody>
          <a:bodyPr lIns="0" tIns="0" rIns="0" bIns="0">
            <a:normAutofit/>
          </a:bodyPr>
          <a:lstStyle>
            <a:lvl1pPr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A914-CBAC-4D6A-BDF7-1860302AF677}" type="datetime1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4FE0-4D01-C64D-AAC2-857CFCAD671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1FF067B-D877-FF4F-87B4-FFF8443D1A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063" y="1471613"/>
            <a:ext cx="8142287" cy="3152775"/>
          </a:xfrm>
        </p:spPr>
        <p:txBody>
          <a:bodyPr lIns="0" tIns="0" rIns="0" bIns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6257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ark Blu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447F716-3AED-ED43-9216-D3AC5E2E4F91}"/>
              </a:ext>
            </a:extLst>
          </p:cNvPr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ingle Corner Rectangle 8">
            <a:extLst>
              <a:ext uri="{FF2B5EF4-FFF2-40B4-BE49-F238E27FC236}">
                <a16:creationId xmlns:a16="http://schemas.microsoft.com/office/drawing/2014/main" id="{2424DABE-2D3E-954B-876E-610D4F2185BB}"/>
              </a:ext>
            </a:extLst>
          </p:cNvPr>
          <p:cNvSpPr/>
          <p:nvPr userDrawn="1"/>
        </p:nvSpPr>
        <p:spPr>
          <a:xfrm rot="10800000" flipH="1">
            <a:off x="0" y="0"/>
            <a:ext cx="9144000" cy="1140827"/>
          </a:xfrm>
          <a:prstGeom prst="round1Rect">
            <a:avLst>
              <a:gd name="adj" fmla="val 4984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F05EE9CA-3080-394D-8EEF-4D63B10E6180}"/>
              </a:ext>
            </a:extLst>
          </p:cNvPr>
          <p:cNvSpPr/>
          <p:nvPr userDrawn="1"/>
        </p:nvSpPr>
        <p:spPr>
          <a:xfrm rot="10800000" flipH="1">
            <a:off x="0" y="0"/>
            <a:ext cx="9144000" cy="1042416"/>
          </a:xfrm>
          <a:prstGeom prst="round1Rect">
            <a:avLst>
              <a:gd name="adj" fmla="val 498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618" y="273844"/>
            <a:ext cx="8142732" cy="994172"/>
          </a:xfrm>
        </p:spPr>
        <p:txBody>
          <a:bodyPr lIns="0" tIns="0" rIns="0" bIns="0">
            <a:normAutofit/>
          </a:bodyPr>
          <a:lstStyle>
            <a:lvl1pPr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EA0A-9A24-4F1C-B2F7-A5E72CA2CF5F}" type="datetime1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4FE0-4D01-C64D-AAC2-857CFCAD671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1FF067B-D877-FF4F-87B4-FFF8443D1A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063" y="1471613"/>
            <a:ext cx="8142287" cy="3152775"/>
          </a:xfrm>
        </p:spPr>
        <p:txBody>
          <a:bodyPr lIns="0" tIns="0" rIns="0" bIns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9970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ark Blu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447F716-3AED-ED43-9216-D3AC5E2E4F91}"/>
              </a:ext>
            </a:extLst>
          </p:cNvPr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ingle Corner Rectangle 8">
            <a:extLst>
              <a:ext uri="{FF2B5EF4-FFF2-40B4-BE49-F238E27FC236}">
                <a16:creationId xmlns:a16="http://schemas.microsoft.com/office/drawing/2014/main" id="{2424DABE-2D3E-954B-876E-610D4F2185BB}"/>
              </a:ext>
            </a:extLst>
          </p:cNvPr>
          <p:cNvSpPr/>
          <p:nvPr userDrawn="1"/>
        </p:nvSpPr>
        <p:spPr>
          <a:xfrm rot="10800000" flipH="1">
            <a:off x="0" y="2793"/>
            <a:ext cx="9144000" cy="1140827"/>
          </a:xfrm>
          <a:prstGeom prst="round1Rect">
            <a:avLst>
              <a:gd name="adj" fmla="val 498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F05EE9CA-3080-394D-8EEF-4D63B10E6180}"/>
              </a:ext>
            </a:extLst>
          </p:cNvPr>
          <p:cNvSpPr/>
          <p:nvPr userDrawn="1"/>
        </p:nvSpPr>
        <p:spPr>
          <a:xfrm rot="10800000" flipH="1">
            <a:off x="0" y="0"/>
            <a:ext cx="9144000" cy="1042416"/>
          </a:xfrm>
          <a:prstGeom prst="round1Rect">
            <a:avLst>
              <a:gd name="adj" fmla="val 498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618" y="273844"/>
            <a:ext cx="8142732" cy="994172"/>
          </a:xfrm>
        </p:spPr>
        <p:txBody>
          <a:bodyPr lIns="0" tIns="0" rIns="0" bIns="0">
            <a:normAutofit/>
          </a:bodyPr>
          <a:lstStyle>
            <a:lvl1pPr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2A9F-1A09-4C4D-B5CA-3434FF35B493}" type="datetime1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4FE0-4D01-C64D-AAC2-857CFCAD671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1FF067B-D877-FF4F-87B4-FFF8443D1A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063" y="1471613"/>
            <a:ext cx="8142287" cy="3152775"/>
          </a:xfrm>
        </p:spPr>
        <p:txBody>
          <a:bodyPr lIns="0" tIns="0" rIns="0" bIns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0061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5417E6-63E9-304F-BEF9-768B092B0E11}"/>
              </a:ext>
            </a:extLst>
          </p:cNvPr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329657D0-F3DD-EC42-AB19-D65F3F7326B8}"/>
              </a:ext>
            </a:extLst>
          </p:cNvPr>
          <p:cNvSpPr/>
          <p:nvPr userDrawn="1"/>
        </p:nvSpPr>
        <p:spPr>
          <a:xfrm flipH="1">
            <a:off x="6981986" y="3882325"/>
            <a:ext cx="2162014" cy="1261175"/>
          </a:xfrm>
          <a:prstGeom prst="round1Rect">
            <a:avLst>
              <a:gd name="adj" fmla="val 498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B63136B-7C2B-DA46-9244-5916C2E68C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037" y="2426790"/>
            <a:ext cx="5333819" cy="1218795"/>
          </a:xfrm>
        </p:spPr>
        <p:txBody>
          <a:bodyPr wrap="square" lIns="0" tIns="0" rIns="90000" bIns="0">
            <a:spAutoFit/>
          </a:bodyPr>
          <a:lstStyle>
            <a:lvl1pPr marL="0" indent="0">
              <a:buFontTx/>
              <a:buNone/>
              <a:defRPr sz="8800" b="1">
                <a:solidFill>
                  <a:schemeClr val="accent1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Thanks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A592731-F111-8844-B87B-3EFF259C3E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852" t="36120" r="30852" b="35749"/>
          <a:stretch/>
        </p:blipFill>
        <p:spPr>
          <a:xfrm>
            <a:off x="7051222" y="3989559"/>
            <a:ext cx="2040807" cy="10596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036" y="3593889"/>
            <a:ext cx="4139003" cy="3323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For more information:</a:t>
            </a:r>
          </a:p>
        </p:txBody>
      </p:sp>
    </p:spTree>
    <p:extLst>
      <p:ext uri="{BB962C8B-B14F-4D97-AF65-F5344CB8AC3E}">
        <p14:creationId xmlns:p14="http://schemas.microsoft.com/office/powerpoint/2010/main" val="3860809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EDF03-726A-F84F-B80F-F183A51B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9702C-8F0D-7346-8B56-1573E13A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E744-A05F-498A-87A3-43F6F8C04575}" type="datetime1">
              <a:rPr lang="en-US" smtClean="0"/>
              <a:t>5/20/2026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DD0059-8165-094E-8B7F-EA89C4C5E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5DD07E-0FB8-FF48-852F-E77E5FCE1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4FE0-4D01-C64D-AAC2-857CFCAD6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43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9A195-9114-E62E-7506-35AD7F702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A63A1-2BF4-EFE2-D27F-1C5B06885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F291C-08D6-5CB1-A2C3-EB5FB4160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B65D-EA4B-4B15-8DC8-7E86D7712350}" type="datetimeFigureOut">
              <a:rPr lang="en-NZ" smtClean="0"/>
              <a:t>20/05/2026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D0374-0D43-1FB8-D1EE-68ACDC5F7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67FD2-8CF0-C202-B513-C63024C1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F94E-F0D2-4E7E-BAF2-3B6CF601768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9709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E430CA-CBE9-EE4D-BC68-786FF64282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Round Single Corner Rectangle 22">
            <a:extLst>
              <a:ext uri="{FF2B5EF4-FFF2-40B4-BE49-F238E27FC236}">
                <a16:creationId xmlns:a16="http://schemas.microsoft.com/office/drawing/2014/main" id="{6335F952-730D-AB4F-9A10-06BE2649ADF5}"/>
              </a:ext>
            </a:extLst>
          </p:cNvPr>
          <p:cNvSpPr/>
          <p:nvPr userDrawn="1"/>
        </p:nvSpPr>
        <p:spPr>
          <a:xfrm rot="10800000" flipH="1">
            <a:off x="1" y="2794"/>
            <a:ext cx="6081487" cy="2886710"/>
          </a:xfrm>
          <a:prstGeom prst="round1Rect">
            <a:avLst>
              <a:gd name="adj" fmla="val 4984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Round Single Corner Rectangle 21">
            <a:extLst>
              <a:ext uri="{FF2B5EF4-FFF2-40B4-BE49-F238E27FC236}">
                <a16:creationId xmlns:a16="http://schemas.microsoft.com/office/drawing/2014/main" id="{0CE73E84-A056-554D-ACAC-3C464CFED843}"/>
              </a:ext>
            </a:extLst>
          </p:cNvPr>
          <p:cNvSpPr/>
          <p:nvPr userDrawn="1"/>
        </p:nvSpPr>
        <p:spPr>
          <a:xfrm rot="10800000" flipH="1">
            <a:off x="1" y="0"/>
            <a:ext cx="6081487" cy="2784382"/>
          </a:xfrm>
          <a:prstGeom prst="round1Rect">
            <a:avLst>
              <a:gd name="adj" fmla="val 498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329657D0-F3DD-EC42-AB19-D65F3F7326B8}"/>
              </a:ext>
            </a:extLst>
          </p:cNvPr>
          <p:cNvSpPr/>
          <p:nvPr userDrawn="1"/>
        </p:nvSpPr>
        <p:spPr>
          <a:xfrm flipH="1">
            <a:off x="6981987" y="3882326"/>
            <a:ext cx="2162014" cy="1261175"/>
          </a:xfrm>
          <a:prstGeom prst="round1Rect">
            <a:avLst>
              <a:gd name="adj" fmla="val 498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B63136B-7C2B-DA46-9244-5916C2E68C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038" y="575138"/>
            <a:ext cx="5333819" cy="1495794"/>
          </a:xfrm>
        </p:spPr>
        <p:txBody>
          <a:bodyPr wrap="square" lIns="0" tIns="0" rIns="90000" bIns="0">
            <a:spAutoFit/>
          </a:bodyPr>
          <a:lstStyle>
            <a:lvl1pPr marL="0" indent="0">
              <a:buFontTx/>
              <a:buNone/>
              <a:defRPr sz="5400" b="1">
                <a:solidFill>
                  <a:schemeClr val="tx2"/>
                </a:solidFill>
                <a:latin typeface="+mn-lt"/>
              </a:defRPr>
            </a:lvl1pPr>
            <a:lvl2pPr marL="342892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5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/>
              <a:t>This is your</a:t>
            </a:r>
            <a:br>
              <a:rPr lang="en-US"/>
            </a:br>
            <a:r>
              <a:rPr lang="en-US"/>
              <a:t>Presentation Title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A592731-F111-8844-B87B-3EFF259C3E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0852" t="36120" r="30852" b="35749"/>
          <a:stretch/>
        </p:blipFill>
        <p:spPr>
          <a:xfrm>
            <a:off x="7051223" y="3989559"/>
            <a:ext cx="2040807" cy="10596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037" y="2150971"/>
            <a:ext cx="2695122" cy="33239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September 2020</a:t>
            </a:r>
          </a:p>
        </p:txBody>
      </p:sp>
    </p:spTree>
    <p:extLst>
      <p:ext uri="{BB962C8B-B14F-4D97-AF65-F5344CB8AC3E}">
        <p14:creationId xmlns:p14="http://schemas.microsoft.com/office/powerpoint/2010/main" val="658622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Long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A9F6E65-3F47-A242-9DB0-B8513F0DD8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Round Single Corner Rectangle 22">
            <a:extLst>
              <a:ext uri="{FF2B5EF4-FFF2-40B4-BE49-F238E27FC236}">
                <a16:creationId xmlns:a16="http://schemas.microsoft.com/office/drawing/2014/main" id="{6335F952-730D-AB4F-9A10-06BE2649ADF5}"/>
              </a:ext>
            </a:extLst>
          </p:cNvPr>
          <p:cNvSpPr/>
          <p:nvPr userDrawn="1"/>
        </p:nvSpPr>
        <p:spPr>
          <a:xfrm rot="10800000" flipH="1">
            <a:off x="0" y="2793"/>
            <a:ext cx="6801394" cy="3210670"/>
          </a:xfrm>
          <a:prstGeom prst="round1Rect">
            <a:avLst>
              <a:gd name="adj" fmla="val 4984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 Single Corner Rectangle 21">
            <a:extLst>
              <a:ext uri="{FF2B5EF4-FFF2-40B4-BE49-F238E27FC236}">
                <a16:creationId xmlns:a16="http://schemas.microsoft.com/office/drawing/2014/main" id="{0CE73E84-A056-554D-ACAC-3C464CFED843}"/>
              </a:ext>
            </a:extLst>
          </p:cNvPr>
          <p:cNvSpPr/>
          <p:nvPr userDrawn="1"/>
        </p:nvSpPr>
        <p:spPr>
          <a:xfrm rot="10800000" flipH="1">
            <a:off x="0" y="0"/>
            <a:ext cx="6801394" cy="3096858"/>
          </a:xfrm>
          <a:prstGeom prst="round1Rect">
            <a:avLst>
              <a:gd name="adj" fmla="val 498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329657D0-F3DD-EC42-AB19-D65F3F7326B8}"/>
              </a:ext>
            </a:extLst>
          </p:cNvPr>
          <p:cNvSpPr/>
          <p:nvPr userDrawn="1"/>
        </p:nvSpPr>
        <p:spPr>
          <a:xfrm flipH="1">
            <a:off x="6981986" y="3882325"/>
            <a:ext cx="2162014" cy="1261175"/>
          </a:xfrm>
          <a:prstGeom prst="round1Rect">
            <a:avLst>
              <a:gd name="adj" fmla="val 498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B63136B-7C2B-DA46-9244-5916C2E68C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037" y="575138"/>
            <a:ext cx="5333819" cy="1329595"/>
          </a:xfrm>
        </p:spPr>
        <p:txBody>
          <a:bodyPr wrap="square" lIns="0" tIns="0" rIns="90000" bIns="0">
            <a:spAutoFit/>
          </a:bodyPr>
          <a:lstStyle>
            <a:lvl1pPr marL="0" indent="0">
              <a:buFontTx/>
              <a:buNone/>
              <a:defRPr sz="4800" b="1">
                <a:solidFill>
                  <a:schemeClr val="tx2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This is your</a:t>
            </a:r>
            <a:br>
              <a:rPr lang="en-US"/>
            </a:br>
            <a:r>
              <a:rPr lang="en-US"/>
              <a:t>Presentation Title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A592731-F111-8844-B87B-3EFF259C3E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0852" t="36120" r="30852" b="35749"/>
          <a:stretch/>
        </p:blipFill>
        <p:spPr>
          <a:xfrm>
            <a:off x="7051222" y="3989559"/>
            <a:ext cx="2040807" cy="10596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037" y="2150970"/>
            <a:ext cx="2695122" cy="33239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September 2020</a:t>
            </a:r>
          </a:p>
        </p:txBody>
      </p:sp>
    </p:spTree>
    <p:extLst>
      <p:ext uri="{BB962C8B-B14F-4D97-AF65-F5344CB8AC3E}">
        <p14:creationId xmlns:p14="http://schemas.microsoft.com/office/powerpoint/2010/main" val="4190781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C42D3FBA-4264-514A-AB2C-64CDD70D0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Round Single Corner Rectangle 22">
            <a:extLst>
              <a:ext uri="{FF2B5EF4-FFF2-40B4-BE49-F238E27FC236}">
                <a16:creationId xmlns:a16="http://schemas.microsoft.com/office/drawing/2014/main" id="{6335F952-730D-AB4F-9A10-06BE2649ADF5}"/>
              </a:ext>
            </a:extLst>
          </p:cNvPr>
          <p:cNvSpPr/>
          <p:nvPr userDrawn="1"/>
        </p:nvSpPr>
        <p:spPr>
          <a:xfrm rot="10800000" flipH="1">
            <a:off x="0" y="2793"/>
            <a:ext cx="6081487" cy="2886710"/>
          </a:xfrm>
          <a:prstGeom prst="round1Rect">
            <a:avLst>
              <a:gd name="adj" fmla="val 49847"/>
            </a:avLst>
          </a:prstGeom>
          <a:gradFill flip="none" rotWithShape="1">
            <a:gsLst>
              <a:gs pos="0">
                <a:schemeClr val="accent1"/>
              </a:gs>
              <a:gs pos="5100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 Single Corner Rectangle 21">
            <a:extLst>
              <a:ext uri="{FF2B5EF4-FFF2-40B4-BE49-F238E27FC236}">
                <a16:creationId xmlns:a16="http://schemas.microsoft.com/office/drawing/2014/main" id="{0CE73E84-A056-554D-ACAC-3C464CFED843}"/>
              </a:ext>
            </a:extLst>
          </p:cNvPr>
          <p:cNvSpPr/>
          <p:nvPr userDrawn="1"/>
        </p:nvSpPr>
        <p:spPr>
          <a:xfrm rot="10800000" flipH="1">
            <a:off x="0" y="0"/>
            <a:ext cx="6081487" cy="2784382"/>
          </a:xfrm>
          <a:prstGeom prst="round1Rect">
            <a:avLst>
              <a:gd name="adj" fmla="val 498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329657D0-F3DD-EC42-AB19-D65F3F7326B8}"/>
              </a:ext>
            </a:extLst>
          </p:cNvPr>
          <p:cNvSpPr/>
          <p:nvPr userDrawn="1"/>
        </p:nvSpPr>
        <p:spPr>
          <a:xfrm flipH="1">
            <a:off x="6981986" y="3882325"/>
            <a:ext cx="2162014" cy="1261175"/>
          </a:xfrm>
          <a:prstGeom prst="round1Rect">
            <a:avLst>
              <a:gd name="adj" fmla="val 498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B63136B-7C2B-DA46-9244-5916C2E68C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037" y="575138"/>
            <a:ext cx="5333819" cy="1495794"/>
          </a:xfrm>
        </p:spPr>
        <p:txBody>
          <a:bodyPr wrap="square" lIns="0" tIns="0" rIns="90000" bIns="0">
            <a:spAutoFit/>
          </a:bodyPr>
          <a:lstStyle>
            <a:lvl1pPr marL="0" indent="0">
              <a:buFontTx/>
              <a:buNone/>
              <a:defRPr sz="5400" b="1">
                <a:solidFill>
                  <a:schemeClr val="tx2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This is your</a:t>
            </a:r>
            <a:br>
              <a:rPr lang="en-US"/>
            </a:br>
            <a:r>
              <a:rPr lang="en-US"/>
              <a:t>Presentation Title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A592731-F111-8844-B87B-3EFF259C3E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0852" t="36120" r="30852" b="35749"/>
          <a:stretch/>
        </p:blipFill>
        <p:spPr>
          <a:xfrm>
            <a:off x="7051222" y="3989559"/>
            <a:ext cx="2040807" cy="10596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037" y="2150970"/>
            <a:ext cx="2695122" cy="33239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September 2020</a:t>
            </a:r>
          </a:p>
        </p:txBody>
      </p:sp>
    </p:spTree>
    <p:extLst>
      <p:ext uri="{BB962C8B-B14F-4D97-AF65-F5344CB8AC3E}">
        <p14:creationId xmlns:p14="http://schemas.microsoft.com/office/powerpoint/2010/main" val="389097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72131BD-2BA5-094D-A150-FC4D901DA1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ound Single Corner Rectangle 8">
            <a:extLst>
              <a:ext uri="{FF2B5EF4-FFF2-40B4-BE49-F238E27FC236}">
                <a16:creationId xmlns:a16="http://schemas.microsoft.com/office/drawing/2014/main" id="{2424DABE-2D3E-954B-876E-610D4F2185BB}"/>
              </a:ext>
            </a:extLst>
          </p:cNvPr>
          <p:cNvSpPr/>
          <p:nvPr userDrawn="1"/>
        </p:nvSpPr>
        <p:spPr>
          <a:xfrm rot="10800000" flipH="1">
            <a:off x="0" y="2793"/>
            <a:ext cx="9144000" cy="1140827"/>
          </a:xfrm>
          <a:prstGeom prst="round1Rect">
            <a:avLst>
              <a:gd name="adj" fmla="val 4984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F05EE9CA-3080-394D-8EEF-4D63B10E6180}"/>
              </a:ext>
            </a:extLst>
          </p:cNvPr>
          <p:cNvSpPr/>
          <p:nvPr userDrawn="1"/>
        </p:nvSpPr>
        <p:spPr>
          <a:xfrm rot="10800000" flipH="1">
            <a:off x="0" y="0"/>
            <a:ext cx="9144000" cy="1042416"/>
          </a:xfrm>
          <a:prstGeom prst="round1Rect">
            <a:avLst>
              <a:gd name="adj" fmla="val 498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618" y="273844"/>
            <a:ext cx="7886700" cy="994172"/>
          </a:xfrm>
        </p:spPr>
        <p:txBody>
          <a:bodyPr lIns="0" tIns="0" rIns="0" bIns="0">
            <a:normAutofit/>
          </a:bodyPr>
          <a:lstStyle>
            <a:lvl1pPr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2618" y="1526849"/>
            <a:ext cx="7886700" cy="91093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0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</a:lstStyle>
          <a:p>
            <a:pPr lvl="0"/>
            <a:r>
              <a:rPr lang="en-US"/>
              <a:t>Welcome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DFA5-E08F-4B86-838C-379E840EAC8F}" type="datetime1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4FE0-4D01-C64D-AAC2-857CFCAD671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0A07096-7161-C34E-8C1C-EE73E3C617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2618" y="2702275"/>
            <a:ext cx="4240213" cy="1209675"/>
          </a:xfrm>
        </p:spPr>
        <p:txBody>
          <a:bodyPr lIns="0" tIns="0" rIns="0" bIns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9534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26E50C9-B626-9E4E-B618-EB233CE896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Round Single Corner Rectangle 12">
            <a:extLst>
              <a:ext uri="{FF2B5EF4-FFF2-40B4-BE49-F238E27FC236}">
                <a16:creationId xmlns:a16="http://schemas.microsoft.com/office/drawing/2014/main" id="{C511E757-4318-7F4A-81B4-ACC7E0360A56}"/>
              </a:ext>
            </a:extLst>
          </p:cNvPr>
          <p:cNvSpPr/>
          <p:nvPr userDrawn="1"/>
        </p:nvSpPr>
        <p:spPr>
          <a:xfrm>
            <a:off x="0" y="3467469"/>
            <a:ext cx="9144000" cy="1728000"/>
          </a:xfrm>
          <a:prstGeom prst="round1Rect">
            <a:avLst>
              <a:gd name="adj" fmla="val 4984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ingle Corner Rectangle 11">
            <a:extLst>
              <a:ext uri="{FF2B5EF4-FFF2-40B4-BE49-F238E27FC236}">
                <a16:creationId xmlns:a16="http://schemas.microsoft.com/office/drawing/2014/main" id="{33D82F94-5D3E-AE45-87C4-62B1DBA7D5E3}"/>
              </a:ext>
            </a:extLst>
          </p:cNvPr>
          <p:cNvSpPr/>
          <p:nvPr userDrawn="1"/>
        </p:nvSpPr>
        <p:spPr>
          <a:xfrm>
            <a:off x="1" y="3565977"/>
            <a:ext cx="9144000" cy="1634377"/>
          </a:xfrm>
          <a:prstGeom prst="round1Rect">
            <a:avLst>
              <a:gd name="adj" fmla="val 498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12162" y="2501726"/>
            <a:ext cx="7886700" cy="875195"/>
          </a:xfrm>
        </p:spPr>
        <p:txBody>
          <a:bodyPr lIns="0" tIns="0" rIns="0" bIns="0" anchor="b"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Transition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12162" y="3712922"/>
            <a:ext cx="7886700" cy="423649"/>
          </a:xfrm>
        </p:spPr>
        <p:txBody>
          <a:bodyPr lIns="0" tIns="0">
            <a:normAutofit/>
          </a:bodyPr>
          <a:lstStyle>
            <a:lvl1pPr marL="0" indent="0">
              <a:buNone/>
              <a:defRPr sz="24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Transition slide subheading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B36C-B7FD-4997-8756-647416D4AC56}" type="datetime1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4FE0-4D01-C64D-AAC2-857CFCAD67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07052F78-CAEE-3547-9CAC-0BB865EC1CB7}"/>
              </a:ext>
            </a:extLst>
          </p:cNvPr>
          <p:cNvSpPr/>
          <p:nvPr userDrawn="1"/>
        </p:nvSpPr>
        <p:spPr>
          <a:xfrm>
            <a:off x="0" y="2135595"/>
            <a:ext cx="1288869" cy="1334339"/>
          </a:xfrm>
          <a:prstGeom prst="round1Rect">
            <a:avLst>
              <a:gd name="adj" fmla="val 4984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52D3317-FEE5-9B4A-9AC0-1B80DFD8A6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394" y="2466890"/>
            <a:ext cx="796971" cy="758855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4282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99DC1F-6C67-7045-854E-959542B97C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Round Single Corner Rectangle 12">
            <a:extLst>
              <a:ext uri="{FF2B5EF4-FFF2-40B4-BE49-F238E27FC236}">
                <a16:creationId xmlns:a16="http://schemas.microsoft.com/office/drawing/2014/main" id="{C511E757-4318-7F4A-81B4-ACC7E0360A56}"/>
              </a:ext>
            </a:extLst>
          </p:cNvPr>
          <p:cNvSpPr/>
          <p:nvPr userDrawn="1"/>
        </p:nvSpPr>
        <p:spPr>
          <a:xfrm>
            <a:off x="0" y="3467469"/>
            <a:ext cx="9144000" cy="1728000"/>
          </a:xfrm>
          <a:prstGeom prst="round1Rect">
            <a:avLst>
              <a:gd name="adj" fmla="val 4984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ingle Corner Rectangle 11">
            <a:extLst>
              <a:ext uri="{FF2B5EF4-FFF2-40B4-BE49-F238E27FC236}">
                <a16:creationId xmlns:a16="http://schemas.microsoft.com/office/drawing/2014/main" id="{33D82F94-5D3E-AE45-87C4-62B1DBA7D5E3}"/>
              </a:ext>
            </a:extLst>
          </p:cNvPr>
          <p:cNvSpPr/>
          <p:nvPr userDrawn="1"/>
        </p:nvSpPr>
        <p:spPr>
          <a:xfrm>
            <a:off x="1" y="3565977"/>
            <a:ext cx="9144000" cy="1634377"/>
          </a:xfrm>
          <a:prstGeom prst="round1Rect">
            <a:avLst>
              <a:gd name="adj" fmla="val 498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12162" y="2501726"/>
            <a:ext cx="7886700" cy="875195"/>
          </a:xfrm>
        </p:spPr>
        <p:txBody>
          <a:bodyPr lIns="0" tIns="0" rIns="0" bIns="0" anchor="b"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Transition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12162" y="3712922"/>
            <a:ext cx="7886700" cy="423649"/>
          </a:xfrm>
        </p:spPr>
        <p:txBody>
          <a:bodyPr lIns="0" tIns="0">
            <a:normAutofit/>
          </a:bodyPr>
          <a:lstStyle>
            <a:lvl1pPr marL="0" indent="0">
              <a:buNone/>
              <a:defRPr sz="24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Transition slide subheading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363C-E798-4926-AED8-17808F8CEE75}" type="datetime1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4FE0-4D01-C64D-AAC2-857CFCAD67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07052F78-CAEE-3547-9CAC-0BB865EC1CB7}"/>
              </a:ext>
            </a:extLst>
          </p:cNvPr>
          <p:cNvSpPr/>
          <p:nvPr userDrawn="1"/>
        </p:nvSpPr>
        <p:spPr>
          <a:xfrm>
            <a:off x="0" y="2135595"/>
            <a:ext cx="1288869" cy="1334339"/>
          </a:xfrm>
          <a:prstGeom prst="round1Rect">
            <a:avLst>
              <a:gd name="adj" fmla="val 4984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52D3317-FEE5-9B4A-9AC0-1B80DFD8A6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394" y="2466890"/>
            <a:ext cx="796971" cy="758855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11096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6981DFA-95AD-C94B-A19A-F01B68F436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Round Single Corner Rectangle 12">
            <a:extLst>
              <a:ext uri="{FF2B5EF4-FFF2-40B4-BE49-F238E27FC236}">
                <a16:creationId xmlns:a16="http://schemas.microsoft.com/office/drawing/2014/main" id="{C511E757-4318-7F4A-81B4-ACC7E0360A56}"/>
              </a:ext>
            </a:extLst>
          </p:cNvPr>
          <p:cNvSpPr/>
          <p:nvPr userDrawn="1"/>
        </p:nvSpPr>
        <p:spPr>
          <a:xfrm>
            <a:off x="0" y="3467469"/>
            <a:ext cx="9144000" cy="1728000"/>
          </a:xfrm>
          <a:prstGeom prst="round1Rect">
            <a:avLst>
              <a:gd name="adj" fmla="val 498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ingle Corner Rectangle 11">
            <a:extLst>
              <a:ext uri="{FF2B5EF4-FFF2-40B4-BE49-F238E27FC236}">
                <a16:creationId xmlns:a16="http://schemas.microsoft.com/office/drawing/2014/main" id="{33D82F94-5D3E-AE45-87C4-62B1DBA7D5E3}"/>
              </a:ext>
            </a:extLst>
          </p:cNvPr>
          <p:cNvSpPr/>
          <p:nvPr userDrawn="1"/>
        </p:nvSpPr>
        <p:spPr>
          <a:xfrm>
            <a:off x="1" y="3565977"/>
            <a:ext cx="9144000" cy="1634377"/>
          </a:xfrm>
          <a:prstGeom prst="round1Rect">
            <a:avLst>
              <a:gd name="adj" fmla="val 498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12162" y="2501726"/>
            <a:ext cx="7886700" cy="875195"/>
          </a:xfrm>
        </p:spPr>
        <p:txBody>
          <a:bodyPr lIns="0" tIns="0" rIns="0" bIns="0" anchor="b"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Transition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12162" y="3712922"/>
            <a:ext cx="7886700" cy="423649"/>
          </a:xfrm>
        </p:spPr>
        <p:txBody>
          <a:bodyPr lIns="0" tIns="0">
            <a:normAutofit/>
          </a:bodyPr>
          <a:lstStyle>
            <a:lvl1pPr marL="0" indent="0">
              <a:buNone/>
              <a:defRPr sz="24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Transition slide subheading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5245-0C32-4488-A12C-10D421730EEE}" type="datetime1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4FE0-4D01-C64D-AAC2-857CFCAD67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07052F78-CAEE-3547-9CAC-0BB865EC1CB7}"/>
              </a:ext>
            </a:extLst>
          </p:cNvPr>
          <p:cNvSpPr/>
          <p:nvPr userDrawn="1"/>
        </p:nvSpPr>
        <p:spPr>
          <a:xfrm>
            <a:off x="0" y="2135595"/>
            <a:ext cx="1288869" cy="1334339"/>
          </a:xfrm>
          <a:prstGeom prst="round1Rect">
            <a:avLst>
              <a:gd name="adj" fmla="val 498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52D3317-FEE5-9B4A-9AC0-1B80DFD8A6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394" y="2466890"/>
            <a:ext cx="796971" cy="758855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9230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hoto –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12162" y="2501726"/>
            <a:ext cx="7327038" cy="875195"/>
          </a:xfrm>
        </p:spPr>
        <p:txBody>
          <a:bodyPr lIns="0" tIns="0" rIns="0" bIns="0" anchor="b"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Transition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12162" y="3712922"/>
            <a:ext cx="7327038" cy="423649"/>
          </a:xfrm>
        </p:spPr>
        <p:txBody>
          <a:bodyPr lIns="0" tIns="0">
            <a:normAutofit/>
          </a:bodyPr>
          <a:lstStyle>
            <a:lvl1pPr marL="0" indent="0">
              <a:buNone/>
              <a:defRPr sz="24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Transition slide subheading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C7A1-C91C-4FFE-8A98-D1BFDDD68B48}" type="datetime1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4FE0-4D01-C64D-AAC2-857CFCAD671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52D3317-FEE5-9B4A-9AC0-1B80DFD8A6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394" y="2466890"/>
            <a:ext cx="796971" cy="758855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65722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447F716-3AED-ED43-9216-D3AC5E2E4F91}"/>
              </a:ext>
            </a:extLst>
          </p:cNvPr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ingle Corner Rectangle 8">
            <a:extLst>
              <a:ext uri="{FF2B5EF4-FFF2-40B4-BE49-F238E27FC236}">
                <a16:creationId xmlns:a16="http://schemas.microsoft.com/office/drawing/2014/main" id="{2424DABE-2D3E-954B-876E-610D4F2185BB}"/>
              </a:ext>
            </a:extLst>
          </p:cNvPr>
          <p:cNvSpPr/>
          <p:nvPr userDrawn="1"/>
        </p:nvSpPr>
        <p:spPr>
          <a:xfrm rot="10800000" flipH="1">
            <a:off x="0" y="2793"/>
            <a:ext cx="9144000" cy="1140827"/>
          </a:xfrm>
          <a:prstGeom prst="round1Rect">
            <a:avLst>
              <a:gd name="adj" fmla="val 4984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F05EE9CA-3080-394D-8EEF-4D63B10E6180}"/>
              </a:ext>
            </a:extLst>
          </p:cNvPr>
          <p:cNvSpPr/>
          <p:nvPr userDrawn="1"/>
        </p:nvSpPr>
        <p:spPr>
          <a:xfrm rot="10800000" flipH="1">
            <a:off x="0" y="0"/>
            <a:ext cx="9144000" cy="1042416"/>
          </a:xfrm>
          <a:prstGeom prst="round1Rect">
            <a:avLst>
              <a:gd name="adj" fmla="val 498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618" y="273844"/>
            <a:ext cx="8142732" cy="994172"/>
          </a:xfrm>
        </p:spPr>
        <p:txBody>
          <a:bodyPr lIns="0" tIns="0" rIns="0" bIns="0">
            <a:normAutofit/>
          </a:bodyPr>
          <a:lstStyle>
            <a:lvl1pPr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FA99-96D7-4719-AEB1-63099B6A37F8}" type="datetime1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4FE0-4D01-C64D-AAC2-857CFCAD671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1FF067B-D877-FF4F-87B4-FFF8443D1A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063" y="1471613"/>
            <a:ext cx="8142287" cy="3152775"/>
          </a:xfrm>
        </p:spPr>
        <p:txBody>
          <a:bodyPr lIns="0" tIns="0" rIns="0" bIns="0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45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84F37-9D5A-4F11-A19F-EBB21441EDC5}" type="datetime1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44FE0-4D01-C64D-AAC2-857CFCAD6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4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6" r:id="rId3"/>
    <p:sldLayoutId id="2147483662" r:id="rId4"/>
    <p:sldLayoutId id="2147483663" r:id="rId5"/>
    <p:sldLayoutId id="2147483674" r:id="rId6"/>
    <p:sldLayoutId id="2147483675" r:id="rId7"/>
    <p:sldLayoutId id="2147483677" r:id="rId8"/>
    <p:sldLayoutId id="2147483678" r:id="rId9"/>
    <p:sldLayoutId id="2147483680" r:id="rId10"/>
    <p:sldLayoutId id="2147483681" r:id="rId11"/>
    <p:sldLayoutId id="2147483679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sv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svg"/><Relationship Id="rId4" Type="http://schemas.microsoft.com/office/2007/relationships/hdphoto" Target="../media/hdphoto2.wdp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5.wdp"/><Relationship Id="rId5" Type="http://schemas.openxmlformats.org/officeDocument/2006/relationships/image" Target="../media/image26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51C085-756A-D744-AEAC-AF630462C4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2037" y="470207"/>
            <a:ext cx="5333819" cy="1598386"/>
          </a:xfrm>
        </p:spPr>
        <p:txBody>
          <a:bodyPr vert="horz" wrap="square" lIns="0" tIns="0" rIns="90000" bIns="0" rtlCol="0" anchor="t">
            <a:spAutoFit/>
          </a:bodyPr>
          <a:lstStyle/>
          <a:p>
            <a:r>
              <a:rPr lang="en-US" sz="2400" b="0" i="1">
                <a:ea typeface="+mn-lt"/>
                <a:cs typeface="+mn-lt"/>
              </a:rPr>
              <a:t>Webinar</a:t>
            </a:r>
            <a:endParaRPr lang="en-US"/>
          </a:p>
          <a:p>
            <a:r>
              <a:rPr lang="en-US" sz="4200"/>
              <a:t>National climate change risk assessment</a:t>
            </a:r>
            <a:endParaRPr lang="en-US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629994C5-4EF2-824E-840A-FD8731A6C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824" y="2400992"/>
            <a:ext cx="2695122" cy="332399"/>
          </a:xfrm>
        </p:spPr>
        <p:txBody>
          <a:bodyPr vert="horz" lIns="0" tIns="0" rIns="0" bIns="0" rtlCol="0" anchor="t">
            <a:spAutoFit/>
          </a:bodyPr>
          <a:lstStyle/>
          <a:p>
            <a:r>
              <a:rPr lang="en-US"/>
              <a:t>20 May 2026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BB91DE-4D84-E249-A07C-3D9EB462088F}"/>
              </a:ext>
            </a:extLst>
          </p:cNvPr>
          <p:cNvSpPr/>
          <p:nvPr/>
        </p:nvSpPr>
        <p:spPr>
          <a:xfrm>
            <a:off x="372036" y="3073013"/>
            <a:ext cx="6790763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>
                <a:solidFill>
                  <a:schemeClr val="bg1"/>
                </a:solidFill>
                <a:ea typeface="Calibri"/>
                <a:cs typeface="Calibri"/>
              </a:rPr>
              <a:t>Karen Lavin, General Manager, Evidence and Advice</a:t>
            </a:r>
          </a:p>
          <a:p>
            <a:r>
              <a:rPr lang="en-US" sz="2400">
                <a:solidFill>
                  <a:schemeClr val="bg1"/>
                </a:solidFill>
                <a:ea typeface="Calibri"/>
                <a:cs typeface="Calibri"/>
              </a:rPr>
              <a:t>Holly Walker, Project Director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1498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DF251-109A-537E-A8A0-8C63F84A9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200">
                <a:ea typeface="Calibri"/>
                <a:cs typeface="Calibri"/>
              </a:rPr>
              <a:t>Navigating the future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A2B68-C336-DEFC-B721-C986580203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NZ"/>
              <a:t>We know enough to know what to expect, and we know enough to act.</a:t>
            </a:r>
          </a:p>
          <a:p>
            <a:r>
              <a:rPr lang="en-NZ"/>
              <a:t>The risk assessment is a tool to help prioritise actions and resources to put the country in a good position. It is not a prediction.</a:t>
            </a:r>
          </a:p>
          <a:p>
            <a:r>
              <a:rPr lang="en-NZ"/>
              <a:t>Improving the evidence base = even greater precision in future assessments.</a:t>
            </a:r>
          </a:p>
          <a:p>
            <a:endParaRPr lang="en-NZ"/>
          </a:p>
          <a:p>
            <a:endParaRPr lang="en-NZ"/>
          </a:p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5268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CD8FC-A1CA-55DE-970B-99CAA074E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200"/>
              <a:t>Supporting material and evidence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C5F6A-9035-FC04-BD25-D9CA258F41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064" y="1471613"/>
            <a:ext cx="3978600" cy="3152775"/>
          </a:xfrm>
        </p:spPr>
        <p:txBody>
          <a:bodyPr>
            <a:normAutofit/>
          </a:bodyPr>
          <a:lstStyle/>
          <a:p>
            <a:r>
              <a:rPr lang="en-NZ"/>
              <a:t>Summary of method</a:t>
            </a:r>
          </a:p>
          <a:p>
            <a:r>
              <a:rPr lang="en-NZ"/>
              <a:t>Independent analysis of </a:t>
            </a:r>
            <a:r>
              <a:rPr lang="en-NZ" err="1"/>
              <a:t>Ngā</a:t>
            </a:r>
            <a:r>
              <a:rPr lang="en-NZ"/>
              <a:t> </a:t>
            </a:r>
            <a:r>
              <a:rPr lang="en-NZ" err="1"/>
              <a:t>mea</a:t>
            </a:r>
            <a:r>
              <a:rPr lang="en-NZ"/>
              <a:t> </a:t>
            </a:r>
            <a:r>
              <a:rPr lang="en-NZ" err="1"/>
              <a:t>hirahira</a:t>
            </a:r>
            <a:r>
              <a:rPr lang="en-NZ"/>
              <a:t> o </a:t>
            </a:r>
            <a:r>
              <a:rPr lang="en-NZ" err="1"/>
              <a:t>te</a:t>
            </a:r>
            <a:r>
              <a:rPr lang="en-NZ"/>
              <a:t> </a:t>
            </a:r>
            <a:r>
              <a:rPr lang="en-NZ" err="1"/>
              <a:t>ao</a:t>
            </a:r>
            <a:r>
              <a:rPr lang="en-NZ"/>
              <a:t> Māori</a:t>
            </a:r>
          </a:p>
          <a:p>
            <a:r>
              <a:rPr lang="en-NZ"/>
              <a:t>Other supplementary material and commissioned research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E6257B-376D-52BC-88D6-D93D1FE6D8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916"/>
          <a:stretch>
            <a:fillRect/>
          </a:stretch>
        </p:blipFill>
        <p:spPr>
          <a:xfrm>
            <a:off x="4604971" y="1274559"/>
            <a:ext cx="2221251" cy="25943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49F99E-BED3-0EF7-B9F3-F19FCFAF5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194" y="2228701"/>
            <a:ext cx="2187544" cy="283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28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B8EE2-BC51-7850-9A48-B454B507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200"/>
              <a:t>Key takeaways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3B55C6-CCB5-1E84-5178-AF84E8B939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/>
              <a:t>The assessment sets out the priorities for decision-makers, businesses and communities. </a:t>
            </a:r>
          </a:p>
          <a:p>
            <a:r>
              <a:rPr lang="en-US"/>
              <a:t>It shows where planning and investment can make the biggest difference. </a:t>
            </a:r>
          </a:p>
          <a:p>
            <a:r>
              <a:rPr lang="en-US"/>
              <a:t>Acting sooner rather than later will </a:t>
            </a:r>
            <a:r>
              <a:rPr lang="en-US" err="1"/>
              <a:t>minimise</a:t>
            </a:r>
            <a:r>
              <a:rPr lang="en-US"/>
              <a:t> the cost. </a:t>
            </a:r>
          </a:p>
          <a:p>
            <a:r>
              <a:rPr lang="en-US"/>
              <a:t>Reducing global emissions is also needed to slow climate change</a:t>
            </a:r>
          </a:p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58553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173E98-D52D-1637-0893-7A7E26FEC6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/>
              <a:t>Questions?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1D19AF8-E678-5556-1E69-FF2A381DE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036" y="3593889"/>
            <a:ext cx="4599357" cy="997196"/>
          </a:xfrm>
        </p:spPr>
        <p:txBody>
          <a:bodyPr/>
          <a:lstStyle/>
          <a:p>
            <a:r>
              <a:rPr lang="en-NZ"/>
              <a:t>For more information: nccra@climatecommission.govt.nz</a:t>
            </a:r>
          </a:p>
        </p:txBody>
      </p:sp>
    </p:spTree>
    <p:extLst>
      <p:ext uri="{BB962C8B-B14F-4D97-AF65-F5344CB8AC3E}">
        <p14:creationId xmlns:p14="http://schemas.microsoft.com/office/powerpoint/2010/main" val="363373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401EA-A1AA-F7CF-2578-A6A910B8C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Why this matters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2F49A-FFFD-8F47-1A6D-102744CAE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mi-NZ"/>
              <a:t>People are facing more and more disruption from climate-related events.</a:t>
            </a:r>
            <a:endParaRPr lang="en-NZ"/>
          </a:p>
          <a:p>
            <a:r>
              <a:rPr lang="mi-NZ"/>
              <a:t>Climate change is reshaping the hazards we’re facing as a country</a:t>
            </a:r>
            <a:r>
              <a:rPr lang="en-NZ"/>
              <a:t>. </a:t>
            </a:r>
          </a:p>
          <a:p>
            <a:r>
              <a:rPr lang="mi-NZ"/>
              <a:t>This is not business-as-usual hazard management.</a:t>
            </a:r>
          </a:p>
          <a:p>
            <a:r>
              <a:rPr lang="mi-NZ"/>
              <a:t>The assessment prioritises where focused and coordinated action can make the biggest difference.</a:t>
            </a:r>
          </a:p>
        </p:txBody>
      </p:sp>
    </p:spTree>
    <p:extLst>
      <p:ext uri="{BB962C8B-B14F-4D97-AF65-F5344CB8AC3E}">
        <p14:creationId xmlns:p14="http://schemas.microsoft.com/office/powerpoint/2010/main" val="3503152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72CF3-F34C-C81C-FB1C-991B19E09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E73FD-BD23-2C17-E302-CC977C0FD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000">
                <a:ea typeface="Calibri"/>
                <a:cs typeface="Calibri"/>
              </a:rPr>
              <a:t>Purpose</a:t>
            </a:r>
            <a:endParaRPr lang="en-NZ" sz="3000"/>
          </a:p>
        </p:txBody>
      </p:sp>
      <p:pic>
        <p:nvPicPr>
          <p:cNvPr id="5" name="Picture 4" descr="A clock and a calculator&#10;&#10;AI-generated content may be incorrect.">
            <a:extLst>
              <a:ext uri="{FF2B5EF4-FFF2-40B4-BE49-F238E27FC236}">
                <a16:creationId xmlns:a16="http://schemas.microsoft.com/office/drawing/2014/main" id="{30D3F490-04BF-216E-366F-DAF55AD2130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3388" y="1445957"/>
            <a:ext cx="3697230" cy="2565461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78A399F-FAD6-4A88-48A6-68FCFC5438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582" y="1450047"/>
            <a:ext cx="3688901" cy="446238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GB" b="1">
                <a:solidFill>
                  <a:srgbClr val="5A929A"/>
                </a:solidFill>
                <a:ea typeface="Calibri"/>
                <a:cs typeface="Calibri"/>
              </a:rPr>
              <a:t>Assess the risks   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EA9F21D-5776-0647-A327-7A1AFE894725}"/>
              </a:ext>
            </a:extLst>
          </p:cNvPr>
          <p:cNvSpPr txBox="1">
            <a:spLocks/>
          </p:cNvSpPr>
          <p:nvPr/>
        </p:nvSpPr>
        <p:spPr>
          <a:xfrm>
            <a:off x="5011199" y="4255070"/>
            <a:ext cx="3688901" cy="44623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>
                <a:solidFill>
                  <a:srgbClr val="5A929A"/>
                </a:solidFill>
                <a:ea typeface="Calibri"/>
                <a:cs typeface="Calibri"/>
              </a:rPr>
              <a:t>Identify the most significant</a:t>
            </a:r>
            <a:r>
              <a:rPr lang="en-GB">
                <a:ea typeface="Calibri"/>
                <a:cs typeface="Calibri"/>
              </a:rPr>
              <a:t>   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EB7A4B-7AA2-A1C0-F974-BCD0E91AD63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49582" y="1896285"/>
            <a:ext cx="3692432" cy="293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5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3DE35-584A-CD46-25C1-00C223D79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A6E36-6C06-57B5-AF98-FC0651DAC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000">
                <a:ea typeface="Calibri"/>
                <a:cs typeface="Calibri"/>
              </a:rPr>
              <a:t>What the assessment provides</a:t>
            </a:r>
            <a:endParaRPr lang="en-NZ" sz="3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EF2C0-8B27-B8B9-B73A-D3FE2AAF0A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064" y="1471613"/>
            <a:ext cx="5308645" cy="3152775"/>
          </a:xfrm>
        </p:spPr>
        <p:txBody>
          <a:bodyPr>
            <a:normAutofit fontScale="92500" lnSpcReduction="20000"/>
          </a:bodyPr>
          <a:lstStyle/>
          <a:p>
            <a:pPr lvl="1">
              <a:spcAft>
                <a:spcPts val="450"/>
              </a:spcAft>
            </a:pPr>
            <a:r>
              <a:rPr lang="mi-NZ" sz="2400">
                <a:solidFill>
                  <a:schemeClr val="tx2"/>
                </a:solidFill>
              </a:rPr>
              <a:t>A comprehensive scan of climate risks at a national level</a:t>
            </a:r>
          </a:p>
          <a:p>
            <a:pPr lvl="1">
              <a:spcAft>
                <a:spcPts val="450"/>
              </a:spcAft>
            </a:pPr>
            <a:r>
              <a:rPr lang="mi-NZ" sz="2400">
                <a:solidFill>
                  <a:schemeClr val="tx2"/>
                </a:solidFill>
              </a:rPr>
              <a:t>A view of what is underway to address them</a:t>
            </a:r>
          </a:p>
          <a:p>
            <a:pPr lvl="1">
              <a:spcAft>
                <a:spcPts val="450"/>
              </a:spcAft>
            </a:pPr>
            <a:r>
              <a:rPr lang="mi-NZ" sz="2400">
                <a:solidFill>
                  <a:schemeClr val="tx2"/>
                </a:solidFill>
              </a:rPr>
              <a:t>Descriptions of the ten most significant risk areas</a:t>
            </a:r>
          </a:p>
          <a:p>
            <a:pPr lvl="1">
              <a:spcAft>
                <a:spcPts val="450"/>
              </a:spcAft>
            </a:pPr>
            <a:r>
              <a:rPr lang="mi-NZ" sz="2400">
                <a:solidFill>
                  <a:schemeClr val="tx2"/>
                </a:solidFill>
              </a:rPr>
              <a:t>Detailed analysis and scoring for all 37 risks</a:t>
            </a:r>
          </a:p>
          <a:p>
            <a:pPr lvl="1">
              <a:spcAft>
                <a:spcPts val="450"/>
              </a:spcAft>
            </a:pPr>
            <a:r>
              <a:rPr lang="mi-NZ" sz="2400">
                <a:solidFill>
                  <a:schemeClr val="tx2"/>
                </a:solidFill>
              </a:rPr>
              <a:t>A summary of projected climate change and related hazards</a:t>
            </a:r>
          </a:p>
          <a:p>
            <a:pPr lvl="1">
              <a:spcAft>
                <a:spcPts val="450"/>
              </a:spcAft>
            </a:pPr>
            <a:endParaRPr lang="mi-NZ" sz="2400">
              <a:solidFill>
                <a:schemeClr val="tx2"/>
              </a:solidFill>
            </a:endParaRPr>
          </a:p>
          <a:p>
            <a:pPr lvl="1"/>
            <a:endParaRPr lang="mi-NZ" sz="2400">
              <a:solidFill>
                <a:schemeClr val="tx2"/>
              </a:solidFill>
            </a:endParaRPr>
          </a:p>
          <a:p>
            <a:pPr lvl="1"/>
            <a:endParaRPr lang="en-NZ" sz="240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50DF49-6F9C-9AAB-1B7D-F1445FF07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919" y="1607118"/>
            <a:ext cx="1612221" cy="19875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D17541-0B60-8135-BAFE-5AB05111B70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474"/>
          <a:stretch>
            <a:fillRect/>
          </a:stretch>
        </p:blipFill>
        <p:spPr>
          <a:xfrm>
            <a:off x="7095585" y="2600901"/>
            <a:ext cx="1675351" cy="202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68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A7F5F-4384-0589-49D6-87FBA55AF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000">
                <a:ea typeface="Calibri"/>
                <a:cs typeface="Calibri"/>
              </a:rPr>
              <a:t>How we assessed the risks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E2E41-97A2-8927-3B45-8F3D1741A6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/>
              <a:t>Severity</a:t>
            </a:r>
          </a:p>
          <a:p>
            <a:pPr lvl="1"/>
            <a:r>
              <a:rPr lang="en-NZ"/>
              <a:t>Scale: Minor &gt; Extreme</a:t>
            </a:r>
          </a:p>
          <a:p>
            <a:pPr lvl="1"/>
            <a:r>
              <a:rPr lang="en-NZ"/>
              <a:t>Time: Now, 2050, 2090 under two scenarios</a:t>
            </a:r>
          </a:p>
          <a:p>
            <a:r>
              <a:rPr lang="en-NZ"/>
              <a:t>Policy readiness</a:t>
            </a:r>
          </a:p>
          <a:p>
            <a:pPr lvl="1"/>
            <a:r>
              <a:rPr lang="en-NZ"/>
              <a:t>Scale: No significant gaps &gt; Insufficient</a:t>
            </a:r>
          </a:p>
          <a:p>
            <a:r>
              <a:rPr lang="en-NZ"/>
              <a:t>Cascading risk</a:t>
            </a:r>
          </a:p>
          <a:p>
            <a:pPr lvl="1"/>
            <a:r>
              <a:rPr lang="en-NZ"/>
              <a:t>Scale: Low &gt; Very high</a:t>
            </a:r>
          </a:p>
          <a:p>
            <a:pPr lvl="1"/>
            <a:r>
              <a:rPr lang="en-NZ"/>
              <a:t>A measure of potential to address other risks</a:t>
            </a:r>
          </a:p>
          <a:p>
            <a:r>
              <a:rPr lang="en-NZ"/>
              <a:t>Significance</a:t>
            </a:r>
          </a:p>
          <a:p>
            <a:pPr lvl="1"/>
            <a:endParaRPr lang="en-N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A74291-89ED-08DA-8496-F1CB13F75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965" y="1278041"/>
            <a:ext cx="2539385" cy="359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61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810BD-A6B2-A2A7-8EB7-04B0835B1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Examples of a risk and domain scorecard</a:t>
            </a:r>
          </a:p>
        </p:txBody>
      </p:sp>
      <p:pic>
        <p:nvPicPr>
          <p:cNvPr id="5" name="Picture 4" descr="A chart of different colors&#10;&#10;AI-generated content may be incorrect.">
            <a:extLst>
              <a:ext uri="{FF2B5EF4-FFF2-40B4-BE49-F238E27FC236}">
                <a16:creationId xmlns:a16="http://schemas.microsoft.com/office/drawing/2014/main" id="{B7A51820-0EAD-7D14-41E2-F12B5A178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187" y="1268016"/>
            <a:ext cx="2539385" cy="37062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08DA66-FD21-592F-0E43-E8F45D9EC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735" y="1325344"/>
            <a:ext cx="2539385" cy="359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77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4BAE9-7B92-0412-F21E-B82CD3F74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000">
                <a:ea typeface="Calibri"/>
                <a:cs typeface="Calibri"/>
              </a:rPr>
              <a:t>The ten most significant climate risks</a:t>
            </a:r>
          </a:p>
        </p:txBody>
      </p:sp>
      <p:pic>
        <p:nvPicPr>
          <p:cNvPr id="5" name="Picture 4" descr="A diagram of a diagram&#10;&#10;AI-generated content may be incorrect.">
            <a:extLst>
              <a:ext uri="{FF2B5EF4-FFF2-40B4-BE49-F238E27FC236}">
                <a16:creationId xmlns:a16="http://schemas.microsoft.com/office/drawing/2014/main" id="{FA5C8CB1-E450-A9C5-72B2-0A957D9AB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40" y="1147966"/>
            <a:ext cx="5760720" cy="38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24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FA483-B404-821D-3BB8-9B1C5D05D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Key infrastructure; Communities and safety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7C81B-3B66-0E64-ABCB-4C2B292B1B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064" y="1471614"/>
            <a:ext cx="5939602" cy="1745312"/>
          </a:xfrm>
        </p:spPr>
        <p:txBody>
          <a:bodyPr/>
          <a:lstStyle/>
          <a:p>
            <a:r>
              <a:rPr lang="en-NZ"/>
              <a:t>Risks to water infrastructure</a:t>
            </a:r>
          </a:p>
          <a:p>
            <a:r>
              <a:rPr lang="en-NZ"/>
              <a:t>Risks to buildings</a:t>
            </a:r>
          </a:p>
          <a:p>
            <a:r>
              <a:rPr lang="en-NZ"/>
              <a:t>Risks to road and rail networks</a:t>
            </a:r>
          </a:p>
          <a:p>
            <a:pPr marL="0" indent="0">
              <a:buNone/>
            </a:pPr>
            <a:r>
              <a:rPr lang="en-NZ"/>
              <a:t> </a:t>
            </a:r>
          </a:p>
        </p:txBody>
      </p:sp>
      <p:pic>
        <p:nvPicPr>
          <p:cNvPr id="4" name="Picture 4" descr="simple built environment and transport icon, minimal line art, clean geometric shapes, colored in hex #008F98">
            <a:extLst>
              <a:ext uri="{FF2B5EF4-FFF2-40B4-BE49-F238E27FC236}">
                <a16:creationId xmlns:a16="http://schemas.microsoft.com/office/drawing/2014/main" id="{CCBDC864-C617-C612-2870-ECF91097F2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50" t="7816" r="1588" b="14972"/>
          <a:stretch>
            <a:fillRect/>
          </a:stretch>
        </p:blipFill>
        <p:spPr bwMode="auto">
          <a:xfrm>
            <a:off x="6869429" y="1268016"/>
            <a:ext cx="1645921" cy="140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189EF1-04D7-F559-4D45-762A14411D90}"/>
              </a:ext>
            </a:extLst>
          </p:cNvPr>
          <p:cNvSpPr txBox="1"/>
          <p:nvPr/>
        </p:nvSpPr>
        <p:spPr>
          <a:xfrm>
            <a:off x="6898249" y="2611264"/>
            <a:ext cx="15882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>
                <a:solidFill>
                  <a:srgbClr val="5A929A"/>
                </a:solidFill>
              </a:rPr>
              <a:t>Key infrastructure</a:t>
            </a:r>
          </a:p>
        </p:txBody>
      </p:sp>
      <p:pic>
        <p:nvPicPr>
          <p:cNvPr id="6" name="Graphic 5" descr="Fire Hydrant with solid fill">
            <a:extLst>
              <a:ext uri="{FF2B5EF4-FFF2-40B4-BE49-F238E27FC236}">
                <a16:creationId xmlns:a16="http://schemas.microsoft.com/office/drawing/2014/main" id="{24382210-6B68-D7AE-E49C-5EF32207DA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49190" y="2226804"/>
            <a:ext cx="352421" cy="35242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629C722-B278-B3AD-37FC-B64FA2236064}"/>
              </a:ext>
            </a:extLst>
          </p:cNvPr>
          <p:cNvSpPr txBox="1">
            <a:spLocks/>
          </p:cNvSpPr>
          <p:nvPr/>
        </p:nvSpPr>
        <p:spPr>
          <a:xfrm>
            <a:off x="3102392" y="3141884"/>
            <a:ext cx="5939602" cy="20016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/>
              <a:t>Risks to social and community wellbeing</a:t>
            </a:r>
          </a:p>
          <a:p>
            <a:r>
              <a:rPr lang="en-NZ"/>
              <a:t>Risks to emergency management</a:t>
            </a:r>
          </a:p>
          <a:p>
            <a:r>
              <a:rPr lang="en-NZ" err="1"/>
              <a:t>Ngā</a:t>
            </a:r>
            <a:r>
              <a:rPr lang="en-NZ"/>
              <a:t> </a:t>
            </a:r>
            <a:r>
              <a:rPr lang="en-NZ" err="1"/>
              <a:t>mea</a:t>
            </a:r>
            <a:r>
              <a:rPr lang="en-NZ"/>
              <a:t> </a:t>
            </a:r>
            <a:r>
              <a:rPr lang="en-NZ" err="1"/>
              <a:t>hirahira</a:t>
            </a:r>
            <a:r>
              <a:rPr lang="en-NZ"/>
              <a:t> o </a:t>
            </a:r>
            <a:r>
              <a:rPr lang="en-NZ" err="1"/>
              <a:t>te</a:t>
            </a:r>
            <a:r>
              <a:rPr lang="en-NZ"/>
              <a:t> </a:t>
            </a:r>
            <a:r>
              <a:rPr lang="en-NZ" err="1"/>
              <a:t>ao</a:t>
            </a:r>
            <a:r>
              <a:rPr lang="en-NZ"/>
              <a:t> Māori – risks in the Māori world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NZ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EB8535-39BB-98BE-A5BB-A88524D3B25F}"/>
              </a:ext>
            </a:extLst>
          </p:cNvPr>
          <p:cNvSpPr txBox="1"/>
          <p:nvPr/>
        </p:nvSpPr>
        <p:spPr>
          <a:xfrm>
            <a:off x="239717" y="4316586"/>
            <a:ext cx="28626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>
                <a:solidFill>
                  <a:srgbClr val="5A929A"/>
                </a:solidFill>
              </a:rPr>
              <a:t>Communities and safety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E21C2A-15AF-E310-1741-E6A3B255187B}"/>
              </a:ext>
            </a:extLst>
          </p:cNvPr>
          <p:cNvGrpSpPr/>
          <p:nvPr/>
        </p:nvGrpSpPr>
        <p:grpSpPr>
          <a:xfrm>
            <a:off x="518877" y="3046931"/>
            <a:ext cx="2188939" cy="1453289"/>
            <a:chOff x="465567" y="2880571"/>
            <a:chExt cx="2188939" cy="145328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BD30E96-3B3D-8233-9A77-15C6C1F35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79967" y="2880571"/>
              <a:ext cx="1274539" cy="1118558"/>
            </a:xfrm>
            <a:prstGeom prst="rect">
              <a:avLst/>
            </a:prstGeom>
            <a:noFill/>
          </p:spPr>
        </p:pic>
        <p:pic>
          <p:nvPicPr>
            <p:cNvPr id="15" name="Graphic 14" descr="Family with two children with solid fill">
              <a:extLst>
                <a:ext uri="{FF2B5EF4-FFF2-40B4-BE49-F238E27FC236}">
                  <a16:creationId xmlns:a16="http://schemas.microsoft.com/office/drawing/2014/main" id="{55F2CF60-8EBE-17F1-B8BC-09C3F05F6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90572" y="3094944"/>
              <a:ext cx="1238916" cy="1238916"/>
            </a:xfrm>
            <a:prstGeom prst="rect">
              <a:avLst/>
            </a:prstGeom>
          </p:spPr>
        </p:pic>
        <p:pic>
          <p:nvPicPr>
            <p:cNvPr id="16" name="Graphic 15" descr="Park scene outline">
              <a:extLst>
                <a:ext uri="{FF2B5EF4-FFF2-40B4-BE49-F238E27FC236}">
                  <a16:creationId xmlns:a16="http://schemas.microsoft.com/office/drawing/2014/main" id="{9E2CBE07-C890-9D9B-A4C2-6C03C4383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65567" y="2937276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2651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41AC-6744-8A3A-D4B2-ECAC1C1CD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Nature and the bioeconomy; Decisions and funding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D1D15-254E-6D77-1506-5DFD04BFB0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994" y="1499700"/>
            <a:ext cx="5917568" cy="1571067"/>
          </a:xfrm>
        </p:spPr>
        <p:txBody>
          <a:bodyPr/>
          <a:lstStyle/>
          <a:p>
            <a:r>
              <a:rPr lang="en-NZ"/>
              <a:t>Risks to ecosystems and biodiversity</a:t>
            </a:r>
          </a:p>
          <a:p>
            <a:r>
              <a:rPr lang="en-NZ"/>
              <a:t>Risks to forestry</a:t>
            </a:r>
          </a:p>
          <a:p>
            <a:r>
              <a:rPr lang="en-NZ" i="1"/>
              <a:t>Ones to watch – agriculture and horticulture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4FC3D54-8344-5171-827A-17D4911F7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4000" contrast="-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1317" y="1151771"/>
            <a:ext cx="1571067" cy="15710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A42EBBF-32D6-2C62-442E-B9ECB03D7DB8}"/>
              </a:ext>
            </a:extLst>
          </p:cNvPr>
          <p:cNvSpPr txBox="1"/>
          <p:nvPr/>
        </p:nvSpPr>
        <p:spPr>
          <a:xfrm>
            <a:off x="6787637" y="2543672"/>
            <a:ext cx="17984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>
                <a:solidFill>
                  <a:srgbClr val="5A929A"/>
                </a:solidFill>
              </a:rPr>
              <a:t>Nature and the bioeconomy</a:t>
            </a:r>
          </a:p>
        </p:txBody>
      </p:sp>
      <p:pic>
        <p:nvPicPr>
          <p:cNvPr id="17" name="Picture 2" descr="simple governance icon in color #008f98, minimalist, flat design, transparent background, with New Zealand policy focus — include stylized Beehive building and Māori koru motif">
            <a:extLst>
              <a:ext uri="{FF2B5EF4-FFF2-40B4-BE49-F238E27FC236}">
                <a16:creationId xmlns:a16="http://schemas.microsoft.com/office/drawing/2014/main" id="{39159793-DB1C-2695-A84E-4C2898223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38" y="2930231"/>
            <a:ext cx="1525526" cy="152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F4FD904-267F-64D4-1AB7-D69C8665B16A}"/>
              </a:ext>
            </a:extLst>
          </p:cNvPr>
          <p:cNvSpPr txBox="1"/>
          <p:nvPr/>
        </p:nvSpPr>
        <p:spPr>
          <a:xfrm>
            <a:off x="520262" y="4385530"/>
            <a:ext cx="14929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>
                <a:solidFill>
                  <a:srgbClr val="5A929A"/>
                </a:solidFill>
              </a:rPr>
              <a:t>Decisions and funding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ACEA66E-57D9-F08A-65EF-505CB8DC1C25}"/>
              </a:ext>
            </a:extLst>
          </p:cNvPr>
          <p:cNvSpPr txBox="1">
            <a:spLocks/>
          </p:cNvSpPr>
          <p:nvPr/>
        </p:nvSpPr>
        <p:spPr>
          <a:xfrm>
            <a:off x="2352504" y="3541625"/>
            <a:ext cx="5917568" cy="15710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/>
              <a:t>Risks to central and local government funding</a:t>
            </a:r>
          </a:p>
          <a:p>
            <a:r>
              <a:rPr lang="en-NZ"/>
              <a:t>Risks to decision-making and delivery</a:t>
            </a:r>
          </a:p>
        </p:txBody>
      </p:sp>
    </p:spTree>
    <p:extLst>
      <p:ext uri="{BB962C8B-B14F-4D97-AF65-F5344CB8AC3E}">
        <p14:creationId xmlns:p14="http://schemas.microsoft.com/office/powerpoint/2010/main" val="555866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CCC Colours">
      <a:dk1>
        <a:srgbClr val="000000"/>
      </a:dk1>
      <a:lt1>
        <a:srgbClr val="FFFFFF"/>
      </a:lt1>
      <a:dk2>
        <a:srgbClr val="003A5D"/>
      </a:dk2>
      <a:lt2>
        <a:srgbClr val="E7E6E6"/>
      </a:lt2>
      <a:accent1>
        <a:srgbClr val="00ADD3"/>
      </a:accent1>
      <a:accent2>
        <a:srgbClr val="46C1BE"/>
      </a:accent2>
      <a:accent3>
        <a:srgbClr val="69C17B"/>
      </a:accent3>
      <a:accent4>
        <a:srgbClr val="EF4D7F"/>
      </a:accent4>
      <a:accent5>
        <a:srgbClr val="9E76B3"/>
      </a:accent5>
      <a:accent6>
        <a:srgbClr val="FAA749"/>
      </a:accent6>
      <a:hlink>
        <a:srgbClr val="0060A2"/>
      </a:hlink>
      <a:folHlink>
        <a:srgbClr val="A6C0C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0">
          <a:blip xmlns:r="http://schemas.openxmlformats.org/officeDocument/2006/relationships" r:embed="rId1"/>
          <a:srcRect/>
          <a:stretch>
            <a:fillRect l="-413" t="-1" r="-413" b="-1"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ew Brand PPP" id="{05E5D84E-02F0-CE4B-A058-EBAE7913FFA5}" vid="{54AC7565-08F3-2E46-A49D-8FC9D287C1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44B384B-A75F-4FE2-90F9-6DEB1D76F161}">
  <we:reference id="6da5b0d7-dbb0-49a9-93ba-d19c80971ba6" version="8.0.4.0" store="EXCatalog" storeType="EXCatalog"/>
  <we:alternateReferences>
    <we:reference id="WA104381050" version="8.0.4.0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tivity xmlns="70761194-623b-4751-a0da-29ad6551f95e">Advice</Activity>
    <Function xmlns="70761194-623b-4751-a0da-29ad6551f95e">Programmes and Projects</Function>
    <Year xmlns="70761194-623b-4751-a0da-29ad6551f95e">NA</Year>
    <AggregationStatus xmlns="fef98a3c-714e-4103-b0df-31c603fb9c8f">Normal</AggregationStatus>
    <PRAType xmlns="70761194-623b-4751-a0da-29ad6551f95e" xsi:nil="true"/>
    <Project xmlns="70761194-623b-4751-a0da-29ad6551f95e">NA</Project>
    <Subactivity xmlns="70761194-623b-4751-a0da-29ad6551f95e">Stakeholder Engagement</Subactivity>
    <DocumentType xmlns="02bffcbe-7cf8-467d-a91b-a3e0dbcae01e" xsi:nil="true"/>
    <Case xmlns="70761194-623b-4751-a0da-29ad6551f95e">NCCRA 2026</Case>
    <Channel xmlns="b30672e7-690a-4c93-a50a-a028bc8f475d">NA</Channel>
    <lcf76f155ced4ddcb4097134ff3c332f xmlns="fef98a3c-714e-4103-b0df-31c603fb9c8f">
      <Terms xmlns="http://schemas.microsoft.com/office/infopath/2007/PartnerControls"/>
    </lcf76f155ced4ddcb4097134ff3c332f>
    <PraText1 xmlns="a9df0e0e-9b5b-47bc-81c1-d190dfb54f87" xsi:nil="true"/>
    <CategoryName xmlns="70761194-623b-4751-a0da-29ad6551f95e">Comms and engagement team folders</CategoryName>
    <CategoryValue xmlns="70761194-623b-4751-a0da-29ad6551f95e" xsi:nil="true"/>
    <Narrative xmlns="a9df0e0e-9b5b-47bc-81c1-d190dfb54f87" xsi:nil="true"/>
    <PraText5 xmlns="a9df0e0e-9b5b-47bc-81c1-d190dfb54f87" xsi:nil="true"/>
    <TaxCatchAll xmlns="03e61ee6-7878-4632-8599-00b15b25ca9d" xsi:nil="true"/>
    <PraDate3 xmlns="a9df0e0e-9b5b-47bc-81c1-d190dfb54f87" xsi:nil="true"/>
    <PraDateTrigger xmlns="a9df0e0e-9b5b-47bc-81c1-d190dfb54f87" xsi:nil="true"/>
    <PraText4 xmlns="a9df0e0e-9b5b-47bc-81c1-d190dfb54f87" xsi:nil="true"/>
    <PraDateDisposal xmlns="a9df0e0e-9b5b-47bc-81c1-d190dfb54f87" xsi:nil="true"/>
    <PraDate2 xmlns="a9df0e0e-9b5b-47bc-81c1-d190dfb54f87" xsi:nil="true"/>
    <PraText3 xmlns="a9df0e0e-9b5b-47bc-81c1-d190dfb54f87" xsi:nil="true"/>
    <AggregationNarrative xmlns="70761194-623b-4751-a0da-29ad6551f95e" xsi:nil="true"/>
    <PraDate1 xmlns="a9df0e0e-9b5b-47bc-81c1-d190dfb54f87" xsi:nil="true"/>
    <PraText2 xmlns="a9df0e0e-9b5b-47bc-81c1-d190dfb54f87" xsi:nil="true"/>
    <_dlc_DocId xmlns="03e61ee6-7878-4632-8599-00b15b25ca9d">ZRPJAS3TEE2M-1827967650-3622</_dlc_DocId>
    <_dlc_DocIdUrl xmlns="03e61ee6-7878-4632-8599-00b15b25ca9d">
      <Url>https://climatechangegovt.sharepoint.com/sites/NCCRA2026/_layouts/15/DocIdRedir.aspx?ID=ZRPJAS3TEE2M-1827967650-3622</Url>
      <Description>ZRPJAS3TEE2M-1827967650-3622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Document" ma:contentTypeID="0x0101008604AB604126C244AE6CC0EA9A212405" ma:contentTypeVersion="131" ma:contentTypeDescription="Create a new document." ma:contentTypeScope="" ma:versionID="6fc447575fa351d4eb4d80f7f2a483bd">
  <xsd:schema xmlns:xsd="http://www.w3.org/2001/XMLSchema" xmlns:xs="http://www.w3.org/2001/XMLSchema" xmlns:p="http://schemas.microsoft.com/office/2006/metadata/properties" xmlns:ns2="03e61ee6-7878-4632-8599-00b15b25ca9d" xmlns:ns3="02bffcbe-7cf8-467d-a91b-a3e0dbcae01e" xmlns:ns4="a9df0e0e-9b5b-47bc-81c1-d190dfb54f87" xmlns:ns5="70761194-623b-4751-a0da-29ad6551f95e" xmlns:ns6="b30672e7-690a-4c93-a50a-a028bc8f475d" xmlns:ns7="fef98a3c-714e-4103-b0df-31c603fb9c8f" targetNamespace="http://schemas.microsoft.com/office/2006/metadata/properties" ma:root="true" ma:fieldsID="2088f00dc92f9a90ac0fd31f9493170b" ns2:_="" ns3:_="" ns4:_="" ns5:_="" ns6:_="" ns7:_="">
    <xsd:import namespace="03e61ee6-7878-4632-8599-00b15b25ca9d"/>
    <xsd:import namespace="02bffcbe-7cf8-467d-a91b-a3e0dbcae01e"/>
    <xsd:import namespace="a9df0e0e-9b5b-47bc-81c1-d190dfb54f87"/>
    <xsd:import namespace="70761194-623b-4751-a0da-29ad6551f95e"/>
    <xsd:import namespace="b30672e7-690a-4c93-a50a-a028bc8f475d"/>
    <xsd:import namespace="fef98a3c-714e-4103-b0df-31c603fb9c8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Type" minOccurs="0"/>
                <xsd:element ref="ns4:Narrative" minOccurs="0"/>
                <xsd:element ref="ns4:PraText3" minOccurs="0"/>
                <xsd:element ref="ns4:PraText4" minOccurs="0"/>
                <xsd:element ref="ns4:PraText5" minOccurs="0"/>
                <xsd:element ref="ns4:PraDate1" minOccurs="0"/>
                <xsd:element ref="ns4:PraDate2" minOccurs="0"/>
                <xsd:element ref="ns4:PraDate3" minOccurs="0"/>
                <xsd:element ref="ns4:PraDateTrigger" minOccurs="0"/>
                <xsd:element ref="ns4:PraDateDisposal" minOccurs="0"/>
                <xsd:element ref="ns5:Activity" minOccurs="0"/>
                <xsd:element ref="ns5:Function" minOccurs="0"/>
                <xsd:element ref="ns5:Subactivity" minOccurs="0"/>
                <xsd:element ref="ns5:Year" minOccurs="0"/>
                <xsd:element ref="ns5:Project" minOccurs="0"/>
                <xsd:element ref="ns5:AggregationNarrative" minOccurs="0"/>
                <xsd:element ref="ns5:Case" minOccurs="0"/>
                <xsd:element ref="ns5:CategoryName" minOccurs="0"/>
                <xsd:element ref="ns5:CategoryValue" minOccurs="0"/>
                <xsd:element ref="ns4:PraText1" minOccurs="0"/>
                <xsd:element ref="ns4:PraText2" minOccurs="0"/>
                <xsd:element ref="ns5:PRAType" minOccurs="0"/>
                <xsd:element ref="ns6:Channel" minOccurs="0"/>
                <xsd:element ref="ns7:MediaServiceMetadata" minOccurs="0"/>
                <xsd:element ref="ns7:MediaServiceFastMetadata" minOccurs="0"/>
                <xsd:element ref="ns7:MediaServiceObjectDetectorVersions" minOccurs="0"/>
                <xsd:element ref="ns7:MediaServiceSearchProperties" minOccurs="0"/>
                <xsd:element ref="ns7:lcf76f155ced4ddcb4097134ff3c332f" minOccurs="0"/>
                <xsd:element ref="ns2:TaxCatchAll" minOccurs="0"/>
                <xsd:element ref="ns7:MediaServiceOCR" minOccurs="0"/>
                <xsd:element ref="ns7:MediaServiceGenerationTime" minOccurs="0"/>
                <xsd:element ref="ns7:MediaServiceEventHashCode" minOccurs="0"/>
                <xsd:element ref="ns7:MediaServiceDateTaken" minOccurs="0"/>
                <xsd:element ref="ns7:MediaServiceLocation" minOccurs="0"/>
                <xsd:element ref="ns7:MediaLengthInSeconds" minOccurs="0"/>
                <xsd:element ref="ns7:Aggregation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e61ee6-7878-4632-8599-00b15b25ca9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40" nillable="true" ma:displayName="Taxonomy Catch All Column" ma:hidden="true" ma:list="{7813053a-b952-43e4-ae73-04b75ea10159}" ma:internalName="TaxCatchAll" ma:showField="CatchAllData" ma:web="03e61ee6-7878-4632-8599-00b15b25ca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bffcbe-7cf8-467d-a91b-a3e0dbcae01e" elementFormDefault="qualified">
    <xsd:import namespace="http://schemas.microsoft.com/office/2006/documentManagement/types"/>
    <xsd:import namespace="http://schemas.microsoft.com/office/infopath/2007/PartnerControls"/>
    <xsd:element name="DocumentType" ma:index="11" nillable="true" ma:displayName="Document Type" ma:default="" ma:description="Specify the document type to help refine search and to classify the document" ma:format="Dropdown" ma:hidden="true" ma:internalName="DocumentType">
      <xsd:simpleType>
        <xsd:union memberTypes="dms:Text">
          <xsd:simpleType>
            <xsd:restriction base="dms:Choice">
              <xsd:enumeration value="APPLICATION, certificate, consent related"/>
              <xsd:enumeration value="CONTRACT, Variation, Agreement"/>
              <xsd:enumeration value="CORRESPONDENCE"/>
              <xsd:enumeration value="DRAWING, Plan, Map"/>
              <xsd:enumeration value="EMPLOYMENT related"/>
              <xsd:enumeration value="FINANCIAL related"/>
              <xsd:enumeration value="KNOWLEDGE article"/>
              <xsd:enumeration value="MEETING related"/>
              <xsd:enumeration value="MEMO, Filenote, Email"/>
              <xsd:enumeration value="MODEL, Calculation, Working"/>
              <xsd:enumeration value="PHOTO, Image or Multi-media"/>
              <xsd:enumeration value="PRESENTATION"/>
              <xsd:enumeration value="PUBLICATION material"/>
              <xsd:enumeration value="PURCHASING related"/>
              <xsd:enumeration value="REPORT, or planning related"/>
              <xsd:enumeration value="RULES, Policy, Bylaw, procedure"/>
              <xsd:enumeration value="SERVICE REQUEST related"/>
              <xsd:enumeration value="SPECIFICATION or standard"/>
              <xsd:enumeration value="SUPPLIER PRODUCT Info"/>
              <xsd:enumeration value="TEMPLATE, Checklist or Form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df0e0e-9b5b-47bc-81c1-d190dfb54f87" elementFormDefault="qualified">
    <xsd:import namespace="http://schemas.microsoft.com/office/2006/documentManagement/types"/>
    <xsd:import namespace="http://schemas.microsoft.com/office/infopath/2007/PartnerControls"/>
    <xsd:element name="Narrative" ma:index="12" nillable="true" ma:displayName="Narrative" ma:default="" ma:hidden="true" ma:internalName="Narrative0" ma:readOnly="false">
      <xsd:simpleType>
        <xsd:restriction base="dms:Note"/>
      </xsd:simpleType>
    </xsd:element>
    <xsd:element name="PraText3" ma:index="13" nillable="true" ma:displayName="PRA Text 3" ma:hidden="true" ma:internalName="PraText30" ma:readOnly="false">
      <xsd:simpleType>
        <xsd:restriction base="dms:Text">
          <xsd:maxLength value="255"/>
        </xsd:restriction>
      </xsd:simpleType>
    </xsd:element>
    <xsd:element name="PraText4" ma:index="14" nillable="true" ma:displayName="PRA Text 4" ma:hidden="true" ma:internalName="PraText40" ma:readOnly="false">
      <xsd:simpleType>
        <xsd:restriction base="dms:Text">
          <xsd:maxLength value="255"/>
        </xsd:restriction>
      </xsd:simpleType>
    </xsd:element>
    <xsd:element name="PraText5" ma:index="15" nillable="true" ma:displayName="PRA Text 5" ma:hidden="true" ma:internalName="PraText50" ma:readOnly="false">
      <xsd:simpleType>
        <xsd:restriction base="dms:Text">
          <xsd:maxLength value="255"/>
        </xsd:restriction>
      </xsd:simpleType>
    </xsd:element>
    <xsd:element name="PraDate1" ma:index="16" nillable="true" ma:displayName="PRA Date 1" ma:format="DateTime" ma:hidden="true" ma:internalName="PraDate1" ma:readOnly="false">
      <xsd:simpleType>
        <xsd:restriction base="dms:DateTime"/>
      </xsd:simpleType>
    </xsd:element>
    <xsd:element name="PraDate2" ma:index="17" nillable="true" ma:displayName="PRA Date 2" ma:format="DateTime" ma:hidden="true" ma:internalName="PraDate2" ma:readOnly="false">
      <xsd:simpleType>
        <xsd:restriction base="dms:DateTime"/>
      </xsd:simpleType>
    </xsd:element>
    <xsd:element name="PraDate3" ma:index="18" nillable="true" ma:displayName="PRA Date 3" ma:format="DateTime" ma:hidden="true" ma:internalName="PraDate3" ma:readOnly="false">
      <xsd:simpleType>
        <xsd:restriction base="dms:DateTime"/>
      </xsd:simpleType>
    </xsd:element>
    <xsd:element name="PraDateTrigger" ma:index="19" nillable="true" ma:displayName="PRA Date Trigger" ma:format="DateTime" ma:hidden="true" ma:internalName="PraDateTrigger" ma:readOnly="false">
      <xsd:simpleType>
        <xsd:restriction base="dms:DateTime"/>
      </xsd:simpleType>
    </xsd:element>
    <xsd:element name="PraDateDisposal" ma:index="20" nillable="true" ma:displayName="PRA Date Disposal" ma:format="DateTime" ma:hidden="true" ma:internalName="PraDateDisposal0" ma:readOnly="false">
      <xsd:simpleType>
        <xsd:restriction base="dms:DateTime"/>
      </xsd:simpleType>
    </xsd:element>
    <xsd:element name="PraText1" ma:index="30" nillable="true" ma:displayName="PRA Text 1" ma:hidden="true" ma:internalName="PraText10" ma:readOnly="false">
      <xsd:simpleType>
        <xsd:restriction base="dms:Text">
          <xsd:maxLength value="255"/>
        </xsd:restriction>
      </xsd:simpleType>
    </xsd:element>
    <xsd:element name="PraText2" ma:index="31" nillable="true" ma:displayName="PRA Text 2" ma:hidden="true" ma:internalName="PraText20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61194-623b-4751-a0da-29ad6551f95e" elementFormDefault="qualified">
    <xsd:import namespace="http://schemas.microsoft.com/office/2006/documentManagement/types"/>
    <xsd:import namespace="http://schemas.microsoft.com/office/infopath/2007/PartnerControls"/>
    <xsd:element name="Activity" ma:index="21" nillable="true" ma:displayName="Activity" ma:default="Advice" ma:hidden="true" ma:internalName="Activity" ma:readOnly="false">
      <xsd:simpleType>
        <xsd:restriction base="dms:Text">
          <xsd:maxLength value="255"/>
        </xsd:restriction>
      </xsd:simpleType>
    </xsd:element>
    <xsd:element name="Function" ma:index="22" nillable="true" ma:displayName="Function" ma:default="Programmes and Projects" ma:hidden="true" ma:internalName="Function" ma:readOnly="false">
      <xsd:simpleType>
        <xsd:restriction base="dms:Text">
          <xsd:maxLength value="255"/>
        </xsd:restriction>
      </xsd:simpleType>
    </xsd:element>
    <xsd:element name="Subactivity" ma:index="23" nillable="true" ma:displayName="Subactivity" ma:default="NA" ma:hidden="true" ma:indexed="true" ma:internalName="Subactivity">
      <xsd:simpleType>
        <xsd:restriction base="dms:Text">
          <xsd:maxLength value="255"/>
        </xsd:restriction>
      </xsd:simpleType>
    </xsd:element>
    <xsd:element name="Year" ma:index="24" nillable="true" ma:displayName="Year" ma:default="NA" ma:format="Dropdown" ma:hidden="true" ma:internalName="Year">
      <xsd:simpleType>
        <xsd:union memberTypes="dms:Text">
          <xsd:simpleType>
            <xsd:restriction base="dms:Choice">
              <xsd:enumeration value="2019"/>
              <xsd:enumeration value="2020"/>
              <xsd:enumeration value="2021"/>
              <xsd:enumeration value="2022"/>
              <xsd:enumeration value="2023"/>
              <xsd:enumeration value="NA"/>
              <xsd:enumeration value="NA"/>
            </xsd:restriction>
          </xsd:simpleType>
        </xsd:union>
      </xsd:simpleType>
    </xsd:element>
    <xsd:element name="Project" ma:index="25" nillable="true" ma:displayName="Project" ma:default="NA" ma:hidden="true" ma:internalName="Project">
      <xsd:simpleType>
        <xsd:restriction base="dms:Text">
          <xsd:maxLength value="255"/>
        </xsd:restriction>
      </xsd:simpleType>
    </xsd:element>
    <xsd:element name="AggregationNarrative" ma:index="26" nillable="true" ma:displayName="Aggregation Narrative" ma:hidden="true" ma:internalName="AggregationNarrative" ma:readOnly="false">
      <xsd:simpleType>
        <xsd:restriction base="dms:Text">
          <xsd:maxLength value="255"/>
        </xsd:restriction>
      </xsd:simpleType>
    </xsd:element>
    <xsd:element name="Case" ma:index="27" nillable="true" ma:displayName="Case" ma:default="NCCRA 2026" ma:hidden="true" ma:internalName="Case" ma:readOnly="false">
      <xsd:simpleType>
        <xsd:restriction base="dms:Text">
          <xsd:maxLength value="255"/>
        </xsd:restriction>
      </xsd:simpleType>
    </xsd:element>
    <xsd:element name="CategoryName" ma:index="28" nillable="true" ma:displayName="Category" ma:default="NA" ma:hidden="true" ma:internalName="CategoryName" ma:readOnly="false">
      <xsd:simpleType>
        <xsd:restriction base="dms:Text">
          <xsd:maxLength value="255"/>
        </xsd:restriction>
      </xsd:simpleType>
    </xsd:element>
    <xsd:element name="CategoryValue" ma:index="29" nillable="true" ma:displayName="Category Value" ma:hidden="true" ma:internalName="CategoryValue" ma:readOnly="false">
      <xsd:simpleType>
        <xsd:restriction base="dms:Text">
          <xsd:maxLength value="255"/>
        </xsd:restriction>
      </xsd:simpleType>
    </xsd:element>
    <xsd:element name="PRAType" ma:index="32" nillable="true" ma:displayName="PRA Type" ma:default="Doc" ma:hidden="true" ma:indexed="true" ma:internalName="PRATyp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672e7-690a-4c93-a50a-a028bc8f475d" elementFormDefault="qualified">
    <xsd:import namespace="http://schemas.microsoft.com/office/2006/documentManagement/types"/>
    <xsd:import namespace="http://schemas.microsoft.com/office/infopath/2007/PartnerControls"/>
    <xsd:element name="Channel" ma:index="33" nillable="true" ma:displayName="Channel" ma:default="NA" ma:hidden="true" ma:internalName="Channel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f98a3c-714e-4103-b0df-31c603fb9c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3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39" nillable="true" ma:taxonomy="true" ma:internalName="lcf76f155ced4ddcb4097134ff3c332f" ma:taxonomyFieldName="MediaServiceImageTags" ma:displayName="Image Tags" ma:readOnly="false" ma:fieldId="{5cf76f15-5ced-4ddc-b409-7134ff3c332f}" ma:taxonomyMulti="true" ma:sspId="c284cdd8-0240-42f9-af2b-4d59cbd29a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4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45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46" nillable="true" ma:displayName="MediaLengthInSeconds" ma:hidden="true" ma:internalName="MediaLengthInSeconds" ma:readOnly="true">
      <xsd:simpleType>
        <xsd:restriction base="dms:Unknown"/>
      </xsd:simpleType>
    </xsd:element>
    <xsd:element name="AggregationStatus" ma:index="47" nillable="true" ma:displayName="Aggregation Status" ma:default="Normal" ma:format="Dropdown" ma:hidden="true" ma:internalName="AggregationStatus" ma:readOnly="false">
      <xsd:simpleType>
        <xsd:restriction base="dms:Choice">
          <xsd:enumeration value="Delete Soon"/>
          <xsd:enumeration value="Transfer Soon"/>
          <xsd:enumeration value="Appraise Soon"/>
          <xsd:enumeration value="Delete"/>
          <xsd:enumeration value="Transfer"/>
          <xsd:enumeration value="Appraise"/>
          <xsd:enumeration value="Hold"/>
          <xsd:enumeration value="Normal"/>
          <xsd:enumeration value="Archive"/>
          <xsd:enumeration value="Normal"/>
          <xsd:enumeration value="Norma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DA8EB3-361E-471B-B291-292DD38C4D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F01F42-0A14-4B93-ACD6-30299A15EA91}">
  <ds:schemaRefs>
    <ds:schemaRef ds:uri="02bffcbe-7cf8-467d-a91b-a3e0dbcae01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fef98a3c-714e-4103-b0df-31c603fb9c8f"/>
    <ds:schemaRef ds:uri="b30672e7-690a-4c93-a50a-a028bc8f475d"/>
    <ds:schemaRef ds:uri="http://www.w3.org/XML/1998/namespace"/>
    <ds:schemaRef ds:uri="70761194-623b-4751-a0da-29ad6551f95e"/>
    <ds:schemaRef ds:uri="a9df0e0e-9b5b-47bc-81c1-d190dfb54f87"/>
    <ds:schemaRef ds:uri="03e61ee6-7878-4632-8599-00b15b25ca9d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7D86FC8-D52A-41E4-82F1-5D9A50CBA30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3996998-BCFA-4F07-B0BC-DF674C163936}">
  <ds:schemaRefs>
    <ds:schemaRef ds:uri="02bffcbe-7cf8-467d-a91b-a3e0dbcae01e"/>
    <ds:schemaRef ds:uri="03e61ee6-7878-4632-8599-00b15b25ca9d"/>
    <ds:schemaRef ds:uri="70761194-623b-4751-a0da-29ad6551f95e"/>
    <ds:schemaRef ds:uri="a9df0e0e-9b5b-47bc-81c1-d190dfb54f87"/>
    <ds:schemaRef ds:uri="b30672e7-690a-4c93-a50a-a028bc8f475d"/>
    <ds:schemaRef ds:uri="fef98a3c-714e-4103-b0df-31c603fb9c8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421</Words>
  <Application>Microsoft Office PowerPoint</Application>
  <PresentationFormat>On-screen Show (16:9)</PresentationFormat>
  <Paragraphs>72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Why this matters</vt:lpstr>
      <vt:lpstr>Purpose</vt:lpstr>
      <vt:lpstr>What the assessment provides</vt:lpstr>
      <vt:lpstr>How we assessed the risks</vt:lpstr>
      <vt:lpstr>Examples of a risk and domain scorecard</vt:lpstr>
      <vt:lpstr>The ten most significant climate risks</vt:lpstr>
      <vt:lpstr>Key infrastructure; Communities and safety</vt:lpstr>
      <vt:lpstr>Nature and the bioeconomy; Decisions and funding</vt:lpstr>
      <vt:lpstr>Navigating the future</vt:lpstr>
      <vt:lpstr>Supporting material and evidence</vt:lpstr>
      <vt:lpstr>Key takeaways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Bridget Acton</dc:creator>
  <cp:lastModifiedBy>Khushboo Singh</cp:lastModifiedBy>
  <cp:revision>1</cp:revision>
  <cp:lastPrinted>2026-05-11T21:31:43Z</cp:lastPrinted>
  <dcterms:created xsi:type="dcterms:W3CDTF">2020-09-28T20:43:04Z</dcterms:created>
  <dcterms:modified xsi:type="dcterms:W3CDTF">2026-05-20T03:10:20Z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2265b78-25d0-4d54-b3b2-27c0ecf14e3e_Enabled">
    <vt:lpwstr>True</vt:lpwstr>
  </property>
  <property fmtid="{D5CDD505-2E9C-101B-9397-08002B2CF9AE}" pid="3" name="MSIP_Label_92265b78-25d0-4d54-b3b2-27c0ecf14e3e_SiteId">
    <vt:lpwstr>27523570-98da-4a95-b560-ba6bb21643d0</vt:lpwstr>
  </property>
  <property fmtid="{D5CDD505-2E9C-101B-9397-08002B2CF9AE}" pid="4" name="MSIP_Label_92265b78-25d0-4d54-b3b2-27c0ecf14e3e_Owner">
    <vt:lpwstr>Bridget.Acton@climatecommission.govt.nz</vt:lpwstr>
  </property>
  <property fmtid="{D5CDD505-2E9C-101B-9397-08002B2CF9AE}" pid="5" name="MSIP_Label_92265b78-25d0-4d54-b3b2-27c0ecf14e3e_SetDate">
    <vt:lpwstr>2020-09-21T23:05:38.6447389Z</vt:lpwstr>
  </property>
  <property fmtid="{D5CDD505-2E9C-101B-9397-08002B2CF9AE}" pid="6" name="MSIP_Label_92265b78-25d0-4d54-b3b2-27c0ecf14e3e_Name">
    <vt:lpwstr>Unclassified</vt:lpwstr>
  </property>
  <property fmtid="{D5CDD505-2E9C-101B-9397-08002B2CF9AE}" pid="7" name="MSIP_Label_92265b78-25d0-4d54-b3b2-27c0ecf14e3e_Application">
    <vt:lpwstr>Microsoft Azure Information Protection</vt:lpwstr>
  </property>
  <property fmtid="{D5CDD505-2E9C-101B-9397-08002B2CF9AE}" pid="8" name="MSIP_Label_92265b78-25d0-4d54-b3b2-27c0ecf14e3e_ActionId">
    <vt:lpwstr>e757d4df-390a-4ecd-a343-dcc6b93bb63c</vt:lpwstr>
  </property>
  <property fmtid="{D5CDD505-2E9C-101B-9397-08002B2CF9AE}" pid="9" name="MSIP_Label_92265b78-25d0-4d54-b3b2-27c0ecf14e3e_Extended_MSFT_Method">
    <vt:lpwstr>Automatic</vt:lpwstr>
  </property>
  <property fmtid="{D5CDD505-2E9C-101B-9397-08002B2CF9AE}" pid="10" name="Sensitivity">
    <vt:lpwstr>Unclassified</vt:lpwstr>
  </property>
  <property fmtid="{D5CDD505-2E9C-101B-9397-08002B2CF9AE}" pid="11" name="MediaServiceImageTags">
    <vt:lpwstr/>
  </property>
  <property fmtid="{D5CDD505-2E9C-101B-9397-08002B2CF9AE}" pid="12" name="_dlc_DocId">
    <vt:lpwstr>ZRPJAS3TEE2M-1161259598-18</vt:lpwstr>
  </property>
  <property fmtid="{D5CDD505-2E9C-101B-9397-08002B2CF9AE}" pid="13" name="_dlc_DocIdUrl">
    <vt:lpwstr>https://climatechangegovt.sharepoint.com/sites/Impact/_layouts/15/DocIdRedir.aspx?ID=ZRPJAS3TEE2M-1161259598-18, ZRPJAS3TEE2M-1161259598-18</vt:lpwstr>
  </property>
  <property fmtid="{D5CDD505-2E9C-101B-9397-08002B2CF9AE}" pid="14" name="_dlc_DocIdItemGuid">
    <vt:lpwstr>74ee77c3-2568-489e-9b31-7361726f9a2a</vt:lpwstr>
  </property>
  <property fmtid="{D5CDD505-2E9C-101B-9397-08002B2CF9AE}" pid="15" name="ContentTypeId">
    <vt:lpwstr>0x0101008604AB604126C244AE6CC0EA9A212405</vt:lpwstr>
  </property>
</Properties>
</file>