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56" r:id="rId6"/>
    <p:sldId id="316" r:id="rId7"/>
    <p:sldId id="306" r:id="rId8"/>
    <p:sldId id="314" r:id="rId9"/>
    <p:sldId id="320" r:id="rId10"/>
    <p:sldId id="313" r:id="rId11"/>
    <p:sldId id="307" r:id="rId12"/>
    <p:sldId id="308" r:id="rId13"/>
    <p:sldId id="309" r:id="rId14"/>
    <p:sldId id="310" r:id="rId15"/>
    <p:sldId id="311" r:id="rId16"/>
    <p:sldId id="318" r:id="rId17"/>
    <p:sldId id="271" r:id="rId18"/>
  </p:sldIdLst>
  <p:sldSz cx="9144000" cy="5143500" type="screen16x9"/>
  <p:notesSz cx="6807200" cy="99393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68808-95E4-4019-8211-09FCB0E2A0CA}" name="Harriet Palmer" initials="HP" userId="S::harriet.palmer@climatecommission.govt.nz::2cdb0405-15bf-41db-87e2-ce042adf3c0c" providerId="AD"/>
  <p188:author id="{8BEC2D40-8F03-C1E8-D838-599CD15D3385}" name="Naomi O'Connor" initials="NO" userId="S::naomi.oconnor@climatecommission.govt.nz::989e032e-9518-4a50-8361-0f298c494def" providerId="AD"/>
  <p188:author id="{1EF40462-7F7F-BB86-3FB6-F91AE5BA6B89}" name="Robert Carr" initials="RC" userId="S::Robert.Carr@climatecommission.govt.nz::89a63ff3-09a3-4148-b515-c20a2c24f921" providerId="AD"/>
  <p188:author id="{C925D18A-2A4F-C438-25EA-F2F16DCC82E4}" name="Naomi O'Connor" initials="" userId="S::Naomi.OConnor@climatecommission.govt.nz::989e032e-9518-4a50-8361-0f298c494def" providerId="AD"/>
  <p188:author id="{B6CD5AB1-E1C8-9CEB-E8A1-EE508553FFE5}" name="Bridget Acton" initials="BA" userId="S::bridget.acton@climatecommission.govt.nz::c367f670-6204-4ab7-b2b6-9cf6f70dce2a" providerId="AD"/>
  <p188:author id="{21C315CC-0909-C515-716C-6D1888E87FF4}" name="Robert Carr" initials="RC" userId="S::robert.carr@climatecommission.govt.nz::89a63ff3-09a3-4148-b515-c20a2c24f921" providerId="AD"/>
  <p188:author id="{4CE07BFD-F313-F755-6417-6DE3947AB9C1}" name="Robin Wilkinson" initials="RW" userId="S::Robin.Wilkinson@climatecommission.govt.nz::dfbfc60e-c6ed-43f0-bd99-830024e16c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2F7"/>
    <a:srgbClr val="F0F9F2"/>
    <a:srgbClr val="ECF9F8"/>
    <a:srgbClr val="E1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92A6-AC85-473F-8467-E661EA81CC03}" v="77" vWet="79" dt="2025-07-29T21:09:59.665"/>
    <p1510:client id="{54232F03-B0A8-445A-BDBD-BA768E2C4F65}" v="405" dt="2025-07-29T23:08:06.251"/>
    <p1510:client id="{778E29F1-4521-4308-B685-089A21EF6E34}" v="2379" dt="2025-07-29T23:00:20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boo Singh" userId="S::khushboo.singh@climatecommission.govt.nz::f6f93c99-7a90-4aa1-97e9-ea297d02d109" providerId="AD" clId="Web-{32E9D3E5-8A22-735F-4E74-9E9BC2901D3E}"/>
    <pc:docChg chg="modSld">
      <pc:chgData name="Khushboo Singh" userId="S::khushboo.singh@climatecommission.govt.nz::f6f93c99-7a90-4aa1-97e9-ea297d02d109" providerId="AD" clId="Web-{32E9D3E5-8A22-735F-4E74-9E9BC2901D3E}" dt="2025-07-30T20:59:06.649" v="15"/>
      <pc:docMkLst>
        <pc:docMk/>
      </pc:docMkLst>
      <pc:sldChg chg="modNotes">
        <pc:chgData name="Khushboo Singh" userId="S::khushboo.singh@climatecommission.govt.nz::f6f93c99-7a90-4aa1-97e9-ea297d02d109" providerId="AD" clId="Web-{32E9D3E5-8A22-735F-4E74-9E9BC2901D3E}" dt="2025-07-30T20:59:06.649" v="15"/>
        <pc:sldMkLst>
          <pc:docMk/>
          <pc:sldMk cId="2266255021" sldId="271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06.945" v="1"/>
        <pc:sldMkLst>
          <pc:docMk/>
          <pc:sldMk cId="155233043" sldId="306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28.961" v="7"/>
        <pc:sldMkLst>
          <pc:docMk/>
          <pc:sldMk cId="1595689854" sldId="307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33.023" v="8"/>
        <pc:sldMkLst>
          <pc:docMk/>
          <pc:sldMk cId="3312652505" sldId="308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40.227" v="10"/>
        <pc:sldMkLst>
          <pc:docMk/>
          <pc:sldMk cId="1500418902" sldId="309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48.117" v="12"/>
        <pc:sldMkLst>
          <pc:docMk/>
          <pc:sldMk cId="2025991579" sldId="310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56.258" v="13"/>
        <pc:sldMkLst>
          <pc:docMk/>
          <pc:sldMk cId="2030490141" sldId="311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22.679" v="5"/>
        <pc:sldMkLst>
          <pc:docMk/>
          <pc:sldMk cId="2384744457" sldId="313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11.804" v="2"/>
        <pc:sldMkLst>
          <pc:docMk/>
          <pc:sldMk cId="1546243353" sldId="314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00.507" v="0"/>
        <pc:sldMkLst>
          <pc:docMk/>
          <pc:sldMk cId="2976270116" sldId="316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9:02.446" v="14"/>
        <pc:sldMkLst>
          <pc:docMk/>
          <pc:sldMk cId="3521629643" sldId="318"/>
        </pc:sldMkLst>
      </pc:sldChg>
      <pc:sldChg chg="modNotes">
        <pc:chgData name="Khushboo Singh" userId="S::khushboo.singh@climatecommission.govt.nz::f6f93c99-7a90-4aa1-97e9-ea297d02d109" providerId="AD" clId="Web-{32E9D3E5-8A22-735F-4E74-9E9BC2901D3E}" dt="2025-07-30T20:58:15.992" v="3"/>
        <pc:sldMkLst>
          <pc:docMk/>
          <pc:sldMk cId="2431317946" sldId="32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B9FBA-C692-462B-A9FC-BC407E62231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382498-30C5-4A3F-8B14-7F973D8CE9B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200"/>
            <a:t>What’s measured, gets managed</a:t>
          </a:r>
          <a:endParaRPr lang="en-US" sz="2200"/>
        </a:p>
      </dgm:t>
    </dgm:pt>
    <dgm:pt modelId="{26FF4ADB-FEF7-4C4A-812D-03417DF3C288}" type="parTrans" cxnId="{534ACDDE-2579-48DD-BD47-4DED5F0AA8EE}">
      <dgm:prSet/>
      <dgm:spPr/>
      <dgm:t>
        <a:bodyPr/>
        <a:lstStyle/>
        <a:p>
          <a:endParaRPr lang="en-US"/>
        </a:p>
      </dgm:t>
    </dgm:pt>
    <dgm:pt modelId="{BCEA1F9E-32E2-4E2A-B9C4-CB9623D5AC6C}" type="sibTrans" cxnId="{534ACDDE-2579-48DD-BD47-4DED5F0AA8EE}">
      <dgm:prSet/>
      <dgm:spPr/>
      <dgm:t>
        <a:bodyPr/>
        <a:lstStyle/>
        <a:p>
          <a:endParaRPr lang="en-US"/>
        </a:p>
      </dgm:t>
    </dgm:pt>
    <dgm:pt modelId="{70918A6C-D66C-4C4E-9292-B8923D385E6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200"/>
            <a:t>Course-correction</a:t>
          </a:r>
          <a:endParaRPr lang="en-US" sz="2200"/>
        </a:p>
      </dgm:t>
    </dgm:pt>
    <dgm:pt modelId="{56BEE887-FCAD-4FD4-B712-803BB33DEF00}" type="parTrans" cxnId="{BD02E404-2E7B-4F12-BC38-A7BC387AF644}">
      <dgm:prSet/>
      <dgm:spPr/>
      <dgm:t>
        <a:bodyPr/>
        <a:lstStyle/>
        <a:p>
          <a:endParaRPr lang="en-US"/>
        </a:p>
      </dgm:t>
    </dgm:pt>
    <dgm:pt modelId="{DA52B478-19F6-45A8-93B3-740C0CFDD1DD}" type="sibTrans" cxnId="{BD02E404-2E7B-4F12-BC38-A7BC387AF644}">
      <dgm:prSet/>
      <dgm:spPr/>
      <dgm:t>
        <a:bodyPr/>
        <a:lstStyle/>
        <a:p>
          <a:endParaRPr lang="en-US"/>
        </a:p>
      </dgm:t>
    </dgm:pt>
    <dgm:pt modelId="{502EFE6E-A75E-4CA6-861D-2DC4C318A0E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200"/>
            <a:t>Accountability</a:t>
          </a:r>
          <a:endParaRPr lang="en-US" sz="2200"/>
        </a:p>
      </dgm:t>
    </dgm:pt>
    <dgm:pt modelId="{F7A067DE-377B-4B7E-87F8-2378D740754B}" type="parTrans" cxnId="{F6BB029E-79DC-47C0-84CF-F407089EE129}">
      <dgm:prSet/>
      <dgm:spPr/>
      <dgm:t>
        <a:bodyPr/>
        <a:lstStyle/>
        <a:p>
          <a:endParaRPr lang="en-US"/>
        </a:p>
      </dgm:t>
    </dgm:pt>
    <dgm:pt modelId="{2D03E884-A107-4038-85C8-10446B205228}" type="sibTrans" cxnId="{F6BB029E-79DC-47C0-84CF-F407089EE129}">
      <dgm:prSet/>
      <dgm:spPr/>
      <dgm:t>
        <a:bodyPr/>
        <a:lstStyle/>
        <a:p>
          <a:endParaRPr lang="en-US"/>
        </a:p>
      </dgm:t>
    </dgm:pt>
    <dgm:pt modelId="{4D38C1E1-AF6A-4347-B194-EEEC5182157B}" type="pres">
      <dgm:prSet presAssocID="{94AB9FBA-C692-462B-A9FC-BC407E622314}" presName="linear" presStyleCnt="0">
        <dgm:presLayoutVars>
          <dgm:animLvl val="lvl"/>
          <dgm:resizeHandles val="exact"/>
        </dgm:presLayoutVars>
      </dgm:prSet>
      <dgm:spPr/>
    </dgm:pt>
    <dgm:pt modelId="{B8C5A21A-DF3E-4414-AAD7-F20846D1CA6F}" type="pres">
      <dgm:prSet presAssocID="{5B382498-30C5-4A3F-8B14-7F973D8CE9B5}" presName="parentText" presStyleLbl="node1" presStyleIdx="0" presStyleCnt="3" custScaleY="69715" custLinFactNeighborX="0" custLinFactNeighborY="-9947">
        <dgm:presLayoutVars>
          <dgm:chMax val="0"/>
          <dgm:bulletEnabled val="1"/>
        </dgm:presLayoutVars>
      </dgm:prSet>
      <dgm:spPr/>
    </dgm:pt>
    <dgm:pt modelId="{86442765-017E-4EF9-ABEA-4D4785179D69}" type="pres">
      <dgm:prSet presAssocID="{BCEA1F9E-32E2-4E2A-B9C4-CB9623D5AC6C}" presName="spacer" presStyleCnt="0"/>
      <dgm:spPr/>
    </dgm:pt>
    <dgm:pt modelId="{389AA868-0A98-4D79-B2E7-7803C9394D3B}" type="pres">
      <dgm:prSet presAssocID="{70918A6C-D66C-4C4E-9292-B8923D385E64}" presName="parentText" presStyleLbl="node1" presStyleIdx="1" presStyleCnt="3" custScaleY="69715" custLinFactNeighborX="0" custLinFactNeighborY="-48044">
        <dgm:presLayoutVars>
          <dgm:chMax val="0"/>
          <dgm:bulletEnabled val="1"/>
        </dgm:presLayoutVars>
      </dgm:prSet>
      <dgm:spPr/>
    </dgm:pt>
    <dgm:pt modelId="{10E8BEA2-4798-498F-92E3-24A5A61D549B}" type="pres">
      <dgm:prSet presAssocID="{DA52B478-19F6-45A8-93B3-740C0CFDD1DD}" presName="spacer" presStyleCnt="0"/>
      <dgm:spPr/>
    </dgm:pt>
    <dgm:pt modelId="{B9ED88D7-5739-456A-9D6E-2E62DB64450B}" type="pres">
      <dgm:prSet presAssocID="{502EFE6E-A75E-4CA6-861D-2DC4C318A0E9}" presName="parentText" presStyleLbl="node1" presStyleIdx="2" presStyleCnt="3" custScaleY="69715" custLinFactNeighborX="0" custLinFactNeighborY="-86140">
        <dgm:presLayoutVars>
          <dgm:chMax val="0"/>
          <dgm:bulletEnabled val="1"/>
        </dgm:presLayoutVars>
      </dgm:prSet>
      <dgm:spPr/>
    </dgm:pt>
  </dgm:ptLst>
  <dgm:cxnLst>
    <dgm:cxn modelId="{BD02E404-2E7B-4F12-BC38-A7BC387AF644}" srcId="{94AB9FBA-C692-462B-A9FC-BC407E622314}" destId="{70918A6C-D66C-4C4E-9292-B8923D385E64}" srcOrd="1" destOrd="0" parTransId="{56BEE887-FCAD-4FD4-B712-803BB33DEF00}" sibTransId="{DA52B478-19F6-45A8-93B3-740C0CFDD1DD}"/>
    <dgm:cxn modelId="{9A168A63-53AF-42E3-B0F6-15BB3673AACB}" type="presOf" srcId="{70918A6C-D66C-4C4E-9292-B8923D385E64}" destId="{389AA868-0A98-4D79-B2E7-7803C9394D3B}" srcOrd="0" destOrd="0" presId="urn:microsoft.com/office/officeart/2005/8/layout/vList2"/>
    <dgm:cxn modelId="{F6BB029E-79DC-47C0-84CF-F407089EE129}" srcId="{94AB9FBA-C692-462B-A9FC-BC407E622314}" destId="{502EFE6E-A75E-4CA6-861D-2DC4C318A0E9}" srcOrd="2" destOrd="0" parTransId="{F7A067DE-377B-4B7E-87F8-2378D740754B}" sibTransId="{2D03E884-A107-4038-85C8-10446B205228}"/>
    <dgm:cxn modelId="{E3E13AA6-6D90-4D81-AECF-C077EBDBB0FC}" type="presOf" srcId="{94AB9FBA-C692-462B-A9FC-BC407E622314}" destId="{4D38C1E1-AF6A-4347-B194-EEEC5182157B}" srcOrd="0" destOrd="0" presId="urn:microsoft.com/office/officeart/2005/8/layout/vList2"/>
    <dgm:cxn modelId="{12F04FC6-AC21-461B-BB1E-F35449663BB4}" type="presOf" srcId="{502EFE6E-A75E-4CA6-861D-2DC4C318A0E9}" destId="{B9ED88D7-5739-456A-9D6E-2E62DB64450B}" srcOrd="0" destOrd="0" presId="urn:microsoft.com/office/officeart/2005/8/layout/vList2"/>
    <dgm:cxn modelId="{534ACDDE-2579-48DD-BD47-4DED5F0AA8EE}" srcId="{94AB9FBA-C692-462B-A9FC-BC407E622314}" destId="{5B382498-30C5-4A3F-8B14-7F973D8CE9B5}" srcOrd="0" destOrd="0" parTransId="{26FF4ADB-FEF7-4C4A-812D-03417DF3C288}" sibTransId="{BCEA1F9E-32E2-4E2A-B9C4-CB9623D5AC6C}"/>
    <dgm:cxn modelId="{5185CAF9-D006-4E39-85AC-96E2F6646664}" type="presOf" srcId="{5B382498-30C5-4A3F-8B14-7F973D8CE9B5}" destId="{B8C5A21A-DF3E-4414-AAD7-F20846D1CA6F}" srcOrd="0" destOrd="0" presId="urn:microsoft.com/office/officeart/2005/8/layout/vList2"/>
    <dgm:cxn modelId="{9906E8B3-33FE-4889-B3E0-8C0763EF2033}" type="presParOf" srcId="{4D38C1E1-AF6A-4347-B194-EEEC5182157B}" destId="{B8C5A21A-DF3E-4414-AAD7-F20846D1CA6F}" srcOrd="0" destOrd="0" presId="urn:microsoft.com/office/officeart/2005/8/layout/vList2"/>
    <dgm:cxn modelId="{F5A11ED6-13E4-4D94-8104-11CDF03B1C54}" type="presParOf" srcId="{4D38C1E1-AF6A-4347-B194-EEEC5182157B}" destId="{86442765-017E-4EF9-ABEA-4D4785179D69}" srcOrd="1" destOrd="0" presId="urn:microsoft.com/office/officeart/2005/8/layout/vList2"/>
    <dgm:cxn modelId="{32A6F4BF-DEFE-4C33-975E-E886CC4E3CC3}" type="presParOf" srcId="{4D38C1E1-AF6A-4347-B194-EEEC5182157B}" destId="{389AA868-0A98-4D79-B2E7-7803C9394D3B}" srcOrd="2" destOrd="0" presId="urn:microsoft.com/office/officeart/2005/8/layout/vList2"/>
    <dgm:cxn modelId="{93BC611E-D9FF-4803-8746-A792F91E4735}" type="presParOf" srcId="{4D38C1E1-AF6A-4347-B194-EEEC5182157B}" destId="{10E8BEA2-4798-498F-92E3-24A5A61D549B}" srcOrd="3" destOrd="0" presId="urn:microsoft.com/office/officeart/2005/8/layout/vList2"/>
    <dgm:cxn modelId="{CEDCCA7F-8FBD-40F9-B8D7-307E4E6DE015}" type="presParOf" srcId="{4D38C1E1-AF6A-4347-B194-EEEC5182157B}" destId="{B9ED88D7-5739-456A-9D6E-2E62DB6445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B9FBA-C692-462B-A9FC-BC407E62231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382498-30C5-4A3F-8B14-7F973D8CE9B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/>
            <a:t>Emissions and removals</a:t>
          </a:r>
          <a:endParaRPr lang="en-US"/>
        </a:p>
      </dgm:t>
    </dgm:pt>
    <dgm:pt modelId="{26FF4ADB-FEF7-4C4A-812D-03417DF3C288}" type="parTrans" cxnId="{534ACDDE-2579-48DD-BD47-4DED5F0AA8EE}">
      <dgm:prSet/>
      <dgm:spPr/>
      <dgm:t>
        <a:bodyPr/>
        <a:lstStyle/>
        <a:p>
          <a:endParaRPr lang="en-US"/>
        </a:p>
      </dgm:t>
    </dgm:pt>
    <dgm:pt modelId="{BCEA1F9E-32E2-4E2A-B9C4-CB9623D5AC6C}" type="sibTrans" cxnId="{534ACDDE-2579-48DD-BD47-4DED5F0AA8EE}">
      <dgm:prSet/>
      <dgm:spPr/>
      <dgm:t>
        <a:bodyPr/>
        <a:lstStyle/>
        <a:p>
          <a:endParaRPr lang="en-US"/>
        </a:p>
      </dgm:t>
    </dgm:pt>
    <dgm:pt modelId="{70918A6C-D66C-4C4E-9292-B8923D385E6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/>
            <a:t>Projections</a:t>
          </a:r>
          <a:endParaRPr lang="en-US"/>
        </a:p>
      </dgm:t>
    </dgm:pt>
    <dgm:pt modelId="{56BEE887-FCAD-4FD4-B712-803BB33DEF00}" type="parTrans" cxnId="{BD02E404-2E7B-4F12-BC38-A7BC387AF644}">
      <dgm:prSet/>
      <dgm:spPr/>
      <dgm:t>
        <a:bodyPr/>
        <a:lstStyle/>
        <a:p>
          <a:endParaRPr lang="en-US"/>
        </a:p>
      </dgm:t>
    </dgm:pt>
    <dgm:pt modelId="{DA52B478-19F6-45A8-93B3-740C0CFDD1DD}" type="sibTrans" cxnId="{BD02E404-2E7B-4F12-BC38-A7BC387AF644}">
      <dgm:prSet/>
      <dgm:spPr/>
      <dgm:t>
        <a:bodyPr/>
        <a:lstStyle/>
        <a:p>
          <a:endParaRPr lang="en-US"/>
        </a:p>
      </dgm:t>
    </dgm:pt>
    <dgm:pt modelId="{502EFE6E-A75E-4CA6-861D-2DC4C318A0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/>
            <a:t>Assessment of adequacy, progress, and new opportunities</a:t>
          </a:r>
          <a:endParaRPr lang="en-US"/>
        </a:p>
      </dgm:t>
    </dgm:pt>
    <dgm:pt modelId="{F7A067DE-377B-4B7E-87F8-2378D740754B}" type="parTrans" cxnId="{F6BB029E-79DC-47C0-84CF-F407089EE129}">
      <dgm:prSet/>
      <dgm:spPr/>
      <dgm:t>
        <a:bodyPr/>
        <a:lstStyle/>
        <a:p>
          <a:endParaRPr lang="en-US"/>
        </a:p>
      </dgm:t>
    </dgm:pt>
    <dgm:pt modelId="{2D03E884-A107-4038-85C8-10446B205228}" type="sibTrans" cxnId="{F6BB029E-79DC-47C0-84CF-F407089EE129}">
      <dgm:prSet/>
      <dgm:spPr/>
      <dgm:t>
        <a:bodyPr/>
        <a:lstStyle/>
        <a:p>
          <a:endParaRPr lang="en-US"/>
        </a:p>
      </dgm:t>
    </dgm:pt>
    <dgm:pt modelId="{4D38C1E1-AF6A-4347-B194-EEEC5182157B}" type="pres">
      <dgm:prSet presAssocID="{94AB9FBA-C692-462B-A9FC-BC407E622314}" presName="linear" presStyleCnt="0">
        <dgm:presLayoutVars>
          <dgm:animLvl val="lvl"/>
          <dgm:resizeHandles val="exact"/>
        </dgm:presLayoutVars>
      </dgm:prSet>
      <dgm:spPr/>
    </dgm:pt>
    <dgm:pt modelId="{B8C5A21A-DF3E-4414-AAD7-F20846D1CA6F}" type="pres">
      <dgm:prSet presAssocID="{5B382498-30C5-4A3F-8B14-7F973D8CE9B5}" presName="parentText" presStyleLbl="node1" presStyleIdx="0" presStyleCnt="3" custLinFactY="-4653" custLinFactNeighborY="-100000">
        <dgm:presLayoutVars>
          <dgm:chMax val="0"/>
          <dgm:bulletEnabled val="1"/>
        </dgm:presLayoutVars>
      </dgm:prSet>
      <dgm:spPr/>
    </dgm:pt>
    <dgm:pt modelId="{86442765-017E-4EF9-ABEA-4D4785179D69}" type="pres">
      <dgm:prSet presAssocID="{BCEA1F9E-32E2-4E2A-B9C4-CB9623D5AC6C}" presName="spacer" presStyleCnt="0"/>
      <dgm:spPr/>
    </dgm:pt>
    <dgm:pt modelId="{389AA868-0A98-4D79-B2E7-7803C9394D3B}" type="pres">
      <dgm:prSet presAssocID="{70918A6C-D66C-4C4E-9292-B8923D385E64}" presName="parentText" presStyleLbl="node1" presStyleIdx="1" presStyleCnt="3" custLinFactNeighborY="-79946">
        <dgm:presLayoutVars>
          <dgm:chMax val="0"/>
          <dgm:bulletEnabled val="1"/>
        </dgm:presLayoutVars>
      </dgm:prSet>
      <dgm:spPr/>
    </dgm:pt>
    <dgm:pt modelId="{10E8BEA2-4798-498F-92E3-24A5A61D549B}" type="pres">
      <dgm:prSet presAssocID="{DA52B478-19F6-45A8-93B3-740C0CFDD1DD}" presName="spacer" presStyleCnt="0"/>
      <dgm:spPr/>
    </dgm:pt>
    <dgm:pt modelId="{B9ED88D7-5739-456A-9D6E-2E62DB64450B}" type="pres">
      <dgm:prSet presAssocID="{502EFE6E-A75E-4CA6-861D-2DC4C318A0E9}" presName="parentText" presStyleLbl="node1" presStyleIdx="2" presStyleCnt="3" custLinFactNeighborX="0" custLinFactNeighborY="4290">
        <dgm:presLayoutVars>
          <dgm:chMax val="0"/>
          <dgm:bulletEnabled val="1"/>
        </dgm:presLayoutVars>
      </dgm:prSet>
      <dgm:spPr/>
    </dgm:pt>
  </dgm:ptLst>
  <dgm:cxnLst>
    <dgm:cxn modelId="{BD02E404-2E7B-4F12-BC38-A7BC387AF644}" srcId="{94AB9FBA-C692-462B-A9FC-BC407E622314}" destId="{70918A6C-D66C-4C4E-9292-B8923D385E64}" srcOrd="1" destOrd="0" parTransId="{56BEE887-FCAD-4FD4-B712-803BB33DEF00}" sibTransId="{DA52B478-19F6-45A8-93B3-740C0CFDD1DD}"/>
    <dgm:cxn modelId="{9A168A63-53AF-42E3-B0F6-15BB3673AACB}" type="presOf" srcId="{70918A6C-D66C-4C4E-9292-B8923D385E64}" destId="{389AA868-0A98-4D79-B2E7-7803C9394D3B}" srcOrd="0" destOrd="0" presId="urn:microsoft.com/office/officeart/2005/8/layout/vList2"/>
    <dgm:cxn modelId="{F6BB029E-79DC-47C0-84CF-F407089EE129}" srcId="{94AB9FBA-C692-462B-A9FC-BC407E622314}" destId="{502EFE6E-A75E-4CA6-861D-2DC4C318A0E9}" srcOrd="2" destOrd="0" parTransId="{F7A067DE-377B-4B7E-87F8-2378D740754B}" sibTransId="{2D03E884-A107-4038-85C8-10446B205228}"/>
    <dgm:cxn modelId="{E3E13AA6-6D90-4D81-AECF-C077EBDBB0FC}" type="presOf" srcId="{94AB9FBA-C692-462B-A9FC-BC407E622314}" destId="{4D38C1E1-AF6A-4347-B194-EEEC5182157B}" srcOrd="0" destOrd="0" presId="urn:microsoft.com/office/officeart/2005/8/layout/vList2"/>
    <dgm:cxn modelId="{12F04FC6-AC21-461B-BB1E-F35449663BB4}" type="presOf" srcId="{502EFE6E-A75E-4CA6-861D-2DC4C318A0E9}" destId="{B9ED88D7-5739-456A-9D6E-2E62DB64450B}" srcOrd="0" destOrd="0" presId="urn:microsoft.com/office/officeart/2005/8/layout/vList2"/>
    <dgm:cxn modelId="{534ACDDE-2579-48DD-BD47-4DED5F0AA8EE}" srcId="{94AB9FBA-C692-462B-A9FC-BC407E622314}" destId="{5B382498-30C5-4A3F-8B14-7F973D8CE9B5}" srcOrd="0" destOrd="0" parTransId="{26FF4ADB-FEF7-4C4A-812D-03417DF3C288}" sibTransId="{BCEA1F9E-32E2-4E2A-B9C4-CB9623D5AC6C}"/>
    <dgm:cxn modelId="{5185CAF9-D006-4E39-85AC-96E2F6646664}" type="presOf" srcId="{5B382498-30C5-4A3F-8B14-7F973D8CE9B5}" destId="{B8C5A21A-DF3E-4414-AAD7-F20846D1CA6F}" srcOrd="0" destOrd="0" presId="urn:microsoft.com/office/officeart/2005/8/layout/vList2"/>
    <dgm:cxn modelId="{9906E8B3-33FE-4889-B3E0-8C0763EF2033}" type="presParOf" srcId="{4D38C1E1-AF6A-4347-B194-EEEC5182157B}" destId="{B8C5A21A-DF3E-4414-AAD7-F20846D1CA6F}" srcOrd="0" destOrd="0" presId="urn:microsoft.com/office/officeart/2005/8/layout/vList2"/>
    <dgm:cxn modelId="{F5A11ED6-13E4-4D94-8104-11CDF03B1C54}" type="presParOf" srcId="{4D38C1E1-AF6A-4347-B194-EEEC5182157B}" destId="{86442765-017E-4EF9-ABEA-4D4785179D69}" srcOrd="1" destOrd="0" presId="urn:microsoft.com/office/officeart/2005/8/layout/vList2"/>
    <dgm:cxn modelId="{32A6F4BF-DEFE-4C33-975E-E886CC4E3CC3}" type="presParOf" srcId="{4D38C1E1-AF6A-4347-B194-EEEC5182157B}" destId="{389AA868-0A98-4D79-B2E7-7803C9394D3B}" srcOrd="2" destOrd="0" presId="urn:microsoft.com/office/officeart/2005/8/layout/vList2"/>
    <dgm:cxn modelId="{93BC611E-D9FF-4803-8746-A792F91E4735}" type="presParOf" srcId="{4D38C1E1-AF6A-4347-B194-EEEC5182157B}" destId="{10E8BEA2-4798-498F-92E3-24A5A61D549B}" srcOrd="3" destOrd="0" presId="urn:microsoft.com/office/officeart/2005/8/layout/vList2"/>
    <dgm:cxn modelId="{CEDCCA7F-8FBD-40F9-B8D7-307E4E6DE015}" type="presParOf" srcId="{4D38C1E1-AF6A-4347-B194-EEEC5182157B}" destId="{B9ED88D7-5739-456A-9D6E-2E62DB6445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B9FBA-C692-462B-A9FC-BC407E62231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382498-30C5-4A3F-8B14-7F973D8CE9B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2200">
              <a:latin typeface="Calibri Light" panose="020F0302020204030204"/>
            </a:rPr>
            <a:t>Emissions</a:t>
          </a:r>
          <a:r>
            <a:rPr lang="en-NZ" sz="2200"/>
            <a:t> budgets and 2050 target</a:t>
          </a:r>
          <a:endParaRPr lang="en-US" sz="2200"/>
        </a:p>
      </dgm:t>
    </dgm:pt>
    <dgm:pt modelId="{26FF4ADB-FEF7-4C4A-812D-03417DF3C288}" type="parTrans" cxnId="{534ACDDE-2579-48DD-BD47-4DED5F0AA8EE}">
      <dgm:prSet/>
      <dgm:spPr/>
      <dgm:t>
        <a:bodyPr/>
        <a:lstStyle/>
        <a:p>
          <a:endParaRPr lang="en-US"/>
        </a:p>
      </dgm:t>
    </dgm:pt>
    <dgm:pt modelId="{BCEA1F9E-32E2-4E2A-B9C4-CB9623D5AC6C}" type="sibTrans" cxnId="{534ACDDE-2579-48DD-BD47-4DED5F0AA8EE}">
      <dgm:prSet/>
      <dgm:spPr/>
      <dgm:t>
        <a:bodyPr/>
        <a:lstStyle/>
        <a:p>
          <a:endParaRPr lang="en-US"/>
        </a:p>
      </dgm:t>
    </dgm:pt>
    <dgm:pt modelId="{70918A6C-D66C-4C4E-9292-B8923D385E6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2200"/>
            <a:t>NZ ETS</a:t>
          </a:r>
          <a:endParaRPr lang="en-US" sz="2200"/>
        </a:p>
      </dgm:t>
    </dgm:pt>
    <dgm:pt modelId="{56BEE887-FCAD-4FD4-B712-803BB33DEF00}" type="parTrans" cxnId="{BD02E404-2E7B-4F12-BC38-A7BC387AF644}">
      <dgm:prSet/>
      <dgm:spPr/>
      <dgm:t>
        <a:bodyPr/>
        <a:lstStyle/>
        <a:p>
          <a:endParaRPr lang="en-US"/>
        </a:p>
      </dgm:t>
    </dgm:pt>
    <dgm:pt modelId="{DA52B478-19F6-45A8-93B3-740C0CFDD1DD}" type="sibTrans" cxnId="{BD02E404-2E7B-4F12-BC38-A7BC387AF644}">
      <dgm:prSet/>
      <dgm:spPr/>
      <dgm:t>
        <a:bodyPr/>
        <a:lstStyle/>
        <a:p>
          <a:endParaRPr lang="en-US"/>
        </a:p>
      </dgm:t>
    </dgm:pt>
    <dgm:pt modelId="{502EFE6E-A75E-4CA6-861D-2DC4C318A0E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2200">
              <a:latin typeface="Calibri Light" panose="020F0302020204030204"/>
            </a:rPr>
            <a:t>Annual</a:t>
          </a:r>
          <a:r>
            <a:rPr lang="en-NZ" sz="2200"/>
            <a:t> emissions monitoring report tracks </a:t>
          </a:r>
          <a:endParaRPr lang="en-US" sz="2200"/>
        </a:p>
      </dgm:t>
    </dgm:pt>
    <dgm:pt modelId="{F7A067DE-377B-4B7E-87F8-2378D740754B}" type="parTrans" cxnId="{F6BB029E-79DC-47C0-84CF-F407089EE129}">
      <dgm:prSet/>
      <dgm:spPr/>
      <dgm:t>
        <a:bodyPr/>
        <a:lstStyle/>
        <a:p>
          <a:endParaRPr lang="en-US"/>
        </a:p>
      </dgm:t>
    </dgm:pt>
    <dgm:pt modelId="{2D03E884-A107-4038-85C8-10446B205228}" type="sibTrans" cxnId="{F6BB029E-79DC-47C0-84CF-F407089EE129}">
      <dgm:prSet/>
      <dgm:spPr/>
      <dgm:t>
        <a:bodyPr/>
        <a:lstStyle/>
        <a:p>
          <a:endParaRPr lang="en-US"/>
        </a:p>
      </dgm:t>
    </dgm:pt>
    <dgm:pt modelId="{4D38C1E1-AF6A-4347-B194-EEEC5182157B}" type="pres">
      <dgm:prSet presAssocID="{94AB9FBA-C692-462B-A9FC-BC407E622314}" presName="linear" presStyleCnt="0">
        <dgm:presLayoutVars>
          <dgm:animLvl val="lvl"/>
          <dgm:resizeHandles val="exact"/>
        </dgm:presLayoutVars>
      </dgm:prSet>
      <dgm:spPr/>
    </dgm:pt>
    <dgm:pt modelId="{B8C5A21A-DF3E-4414-AAD7-F20846D1CA6F}" type="pres">
      <dgm:prSet presAssocID="{5B382498-30C5-4A3F-8B14-7F973D8CE9B5}" presName="parentText" presStyleLbl="node1" presStyleIdx="0" presStyleCnt="3" custScaleY="69715" custLinFactNeighborX="0" custLinFactNeighborY="-9947">
        <dgm:presLayoutVars>
          <dgm:chMax val="0"/>
          <dgm:bulletEnabled val="1"/>
        </dgm:presLayoutVars>
      </dgm:prSet>
      <dgm:spPr/>
    </dgm:pt>
    <dgm:pt modelId="{86442765-017E-4EF9-ABEA-4D4785179D69}" type="pres">
      <dgm:prSet presAssocID="{BCEA1F9E-32E2-4E2A-B9C4-CB9623D5AC6C}" presName="spacer" presStyleCnt="0"/>
      <dgm:spPr/>
    </dgm:pt>
    <dgm:pt modelId="{389AA868-0A98-4D79-B2E7-7803C9394D3B}" type="pres">
      <dgm:prSet presAssocID="{70918A6C-D66C-4C4E-9292-B8923D385E64}" presName="parentText" presStyleLbl="node1" presStyleIdx="1" presStyleCnt="3" custScaleY="69715" custLinFactNeighborX="0" custLinFactNeighborY="-48044">
        <dgm:presLayoutVars>
          <dgm:chMax val="0"/>
          <dgm:bulletEnabled val="1"/>
        </dgm:presLayoutVars>
      </dgm:prSet>
      <dgm:spPr/>
    </dgm:pt>
    <dgm:pt modelId="{10E8BEA2-4798-498F-92E3-24A5A61D549B}" type="pres">
      <dgm:prSet presAssocID="{DA52B478-19F6-45A8-93B3-740C0CFDD1DD}" presName="spacer" presStyleCnt="0"/>
      <dgm:spPr/>
    </dgm:pt>
    <dgm:pt modelId="{B9ED88D7-5739-456A-9D6E-2E62DB64450B}" type="pres">
      <dgm:prSet presAssocID="{502EFE6E-A75E-4CA6-861D-2DC4C318A0E9}" presName="parentText" presStyleLbl="node1" presStyleIdx="2" presStyleCnt="3" custScaleY="69715" custLinFactNeighborX="0" custLinFactNeighborY="-86140">
        <dgm:presLayoutVars>
          <dgm:chMax val="0"/>
          <dgm:bulletEnabled val="1"/>
        </dgm:presLayoutVars>
      </dgm:prSet>
      <dgm:spPr/>
    </dgm:pt>
  </dgm:ptLst>
  <dgm:cxnLst>
    <dgm:cxn modelId="{BD02E404-2E7B-4F12-BC38-A7BC387AF644}" srcId="{94AB9FBA-C692-462B-A9FC-BC407E622314}" destId="{70918A6C-D66C-4C4E-9292-B8923D385E64}" srcOrd="1" destOrd="0" parTransId="{56BEE887-FCAD-4FD4-B712-803BB33DEF00}" sibTransId="{DA52B478-19F6-45A8-93B3-740C0CFDD1DD}"/>
    <dgm:cxn modelId="{9A168A63-53AF-42E3-B0F6-15BB3673AACB}" type="presOf" srcId="{70918A6C-D66C-4C4E-9292-B8923D385E64}" destId="{389AA868-0A98-4D79-B2E7-7803C9394D3B}" srcOrd="0" destOrd="0" presId="urn:microsoft.com/office/officeart/2005/8/layout/vList2"/>
    <dgm:cxn modelId="{F6BB029E-79DC-47C0-84CF-F407089EE129}" srcId="{94AB9FBA-C692-462B-A9FC-BC407E622314}" destId="{502EFE6E-A75E-4CA6-861D-2DC4C318A0E9}" srcOrd="2" destOrd="0" parTransId="{F7A067DE-377B-4B7E-87F8-2378D740754B}" sibTransId="{2D03E884-A107-4038-85C8-10446B205228}"/>
    <dgm:cxn modelId="{E3E13AA6-6D90-4D81-AECF-C077EBDBB0FC}" type="presOf" srcId="{94AB9FBA-C692-462B-A9FC-BC407E622314}" destId="{4D38C1E1-AF6A-4347-B194-EEEC5182157B}" srcOrd="0" destOrd="0" presId="urn:microsoft.com/office/officeart/2005/8/layout/vList2"/>
    <dgm:cxn modelId="{12F04FC6-AC21-461B-BB1E-F35449663BB4}" type="presOf" srcId="{502EFE6E-A75E-4CA6-861D-2DC4C318A0E9}" destId="{B9ED88D7-5739-456A-9D6E-2E62DB64450B}" srcOrd="0" destOrd="0" presId="urn:microsoft.com/office/officeart/2005/8/layout/vList2"/>
    <dgm:cxn modelId="{534ACDDE-2579-48DD-BD47-4DED5F0AA8EE}" srcId="{94AB9FBA-C692-462B-A9FC-BC407E622314}" destId="{5B382498-30C5-4A3F-8B14-7F973D8CE9B5}" srcOrd="0" destOrd="0" parTransId="{26FF4ADB-FEF7-4C4A-812D-03417DF3C288}" sibTransId="{BCEA1F9E-32E2-4E2A-B9C4-CB9623D5AC6C}"/>
    <dgm:cxn modelId="{5185CAF9-D006-4E39-85AC-96E2F6646664}" type="presOf" srcId="{5B382498-30C5-4A3F-8B14-7F973D8CE9B5}" destId="{B8C5A21A-DF3E-4414-AAD7-F20846D1CA6F}" srcOrd="0" destOrd="0" presId="urn:microsoft.com/office/officeart/2005/8/layout/vList2"/>
    <dgm:cxn modelId="{9906E8B3-33FE-4889-B3E0-8C0763EF2033}" type="presParOf" srcId="{4D38C1E1-AF6A-4347-B194-EEEC5182157B}" destId="{B8C5A21A-DF3E-4414-AAD7-F20846D1CA6F}" srcOrd="0" destOrd="0" presId="urn:microsoft.com/office/officeart/2005/8/layout/vList2"/>
    <dgm:cxn modelId="{F5A11ED6-13E4-4D94-8104-11CDF03B1C54}" type="presParOf" srcId="{4D38C1E1-AF6A-4347-B194-EEEC5182157B}" destId="{86442765-017E-4EF9-ABEA-4D4785179D69}" srcOrd="1" destOrd="0" presId="urn:microsoft.com/office/officeart/2005/8/layout/vList2"/>
    <dgm:cxn modelId="{32A6F4BF-DEFE-4C33-975E-E886CC4E3CC3}" type="presParOf" srcId="{4D38C1E1-AF6A-4347-B194-EEEC5182157B}" destId="{389AA868-0A98-4D79-B2E7-7803C9394D3B}" srcOrd="2" destOrd="0" presId="urn:microsoft.com/office/officeart/2005/8/layout/vList2"/>
    <dgm:cxn modelId="{93BC611E-D9FF-4803-8746-A792F91E4735}" type="presParOf" srcId="{4D38C1E1-AF6A-4347-B194-EEEC5182157B}" destId="{10E8BEA2-4798-498F-92E3-24A5A61D549B}" srcOrd="3" destOrd="0" presId="urn:microsoft.com/office/officeart/2005/8/layout/vList2"/>
    <dgm:cxn modelId="{CEDCCA7F-8FBD-40F9-B8D7-307E4E6DE015}" type="presParOf" srcId="{4D38C1E1-AF6A-4347-B194-EEEC5182157B}" destId="{B9ED88D7-5739-456A-9D6E-2E62DB6445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B9FBA-C692-462B-A9FC-BC407E62231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382498-30C5-4A3F-8B14-7F973D8CE9B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1800" b="0">
              <a:latin typeface="Calibri Light" panose="020F0302020204030204"/>
            </a:rPr>
            <a:t>To advise the </a:t>
          </a:r>
          <a:r>
            <a:rPr lang="en-NZ" sz="1800" b="0">
              <a:latin typeface="Calibri Light"/>
              <a:ea typeface="Calibri"/>
              <a:cs typeface="Calibri"/>
            </a:rPr>
            <a:t>Government </a:t>
          </a:r>
          <a:r>
            <a:rPr lang="en-NZ" sz="1800" b="0">
              <a:latin typeface="Calibri Light" panose="020F0302020204030204"/>
            </a:rPr>
            <a:t>whether budgets and target should or shouldn't be changed</a:t>
          </a:r>
          <a:endParaRPr lang="en-NZ" sz="1800" b="0"/>
        </a:p>
      </dgm:t>
    </dgm:pt>
    <dgm:pt modelId="{26FF4ADB-FEF7-4C4A-812D-03417DF3C288}" type="parTrans" cxnId="{534ACDDE-2579-48DD-BD47-4DED5F0AA8EE}">
      <dgm:prSet/>
      <dgm:spPr/>
      <dgm:t>
        <a:bodyPr/>
        <a:lstStyle/>
        <a:p>
          <a:endParaRPr lang="en-US"/>
        </a:p>
      </dgm:t>
    </dgm:pt>
    <dgm:pt modelId="{BCEA1F9E-32E2-4E2A-B9C4-CB9623D5AC6C}" type="sibTrans" cxnId="{534ACDDE-2579-48DD-BD47-4DED5F0AA8EE}">
      <dgm:prSet/>
      <dgm:spPr/>
      <dgm:t>
        <a:bodyPr/>
        <a:lstStyle/>
        <a:p>
          <a:endParaRPr lang="en-US"/>
        </a:p>
      </dgm:t>
    </dgm:pt>
    <dgm:pt modelId="{70918A6C-D66C-4C4E-9292-B8923D385E6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1800" b="0">
              <a:latin typeface="Calibri Light" panose="020F0302020204030204"/>
            </a:rPr>
            <a:t>Align</a:t>
          </a:r>
          <a:r>
            <a:rPr lang="en-NZ" sz="1800" b="0"/>
            <a:t> unit volumes in the scheme with the Government’s plan to meet current budgets and targets</a:t>
          </a:r>
          <a:endParaRPr lang="en-US" sz="1800" b="0"/>
        </a:p>
      </dgm:t>
    </dgm:pt>
    <dgm:pt modelId="{56BEE887-FCAD-4FD4-B712-803BB33DEF00}" type="parTrans" cxnId="{BD02E404-2E7B-4F12-BC38-A7BC387AF644}">
      <dgm:prSet/>
      <dgm:spPr/>
      <dgm:t>
        <a:bodyPr/>
        <a:lstStyle/>
        <a:p>
          <a:endParaRPr lang="en-US"/>
        </a:p>
      </dgm:t>
    </dgm:pt>
    <dgm:pt modelId="{DA52B478-19F6-45A8-93B3-740C0CFDD1DD}" type="sibTrans" cxnId="{BD02E404-2E7B-4F12-BC38-A7BC387AF644}">
      <dgm:prSet/>
      <dgm:spPr/>
      <dgm:t>
        <a:bodyPr/>
        <a:lstStyle/>
        <a:p>
          <a:endParaRPr lang="en-US"/>
        </a:p>
      </dgm:t>
    </dgm:pt>
    <dgm:pt modelId="{502EFE6E-A75E-4CA6-861D-2DC4C318A0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1800" b="0">
              <a:latin typeface="Calibri Light" panose="020F0302020204030204"/>
            </a:rPr>
            <a:t>Tracks</a:t>
          </a:r>
          <a:r>
            <a:rPr lang="en-NZ" sz="1800" b="0"/>
            <a:t> progress against current emissions budgets and 2050 target, and assesses whether the Government’s emissions reduction plan is adequate</a:t>
          </a:r>
          <a:endParaRPr lang="en-US" sz="1800" b="0"/>
        </a:p>
      </dgm:t>
    </dgm:pt>
    <dgm:pt modelId="{F7A067DE-377B-4B7E-87F8-2378D740754B}" type="parTrans" cxnId="{F6BB029E-79DC-47C0-84CF-F407089EE129}">
      <dgm:prSet/>
      <dgm:spPr/>
      <dgm:t>
        <a:bodyPr/>
        <a:lstStyle/>
        <a:p>
          <a:endParaRPr lang="en-US"/>
        </a:p>
      </dgm:t>
    </dgm:pt>
    <dgm:pt modelId="{2D03E884-A107-4038-85C8-10446B205228}" type="sibTrans" cxnId="{F6BB029E-79DC-47C0-84CF-F407089EE129}">
      <dgm:prSet/>
      <dgm:spPr/>
      <dgm:t>
        <a:bodyPr/>
        <a:lstStyle/>
        <a:p>
          <a:endParaRPr lang="en-US"/>
        </a:p>
      </dgm:t>
    </dgm:pt>
    <dgm:pt modelId="{4D38C1E1-AF6A-4347-B194-EEEC5182157B}" type="pres">
      <dgm:prSet presAssocID="{94AB9FBA-C692-462B-A9FC-BC407E622314}" presName="linear" presStyleCnt="0">
        <dgm:presLayoutVars>
          <dgm:animLvl val="lvl"/>
          <dgm:resizeHandles val="exact"/>
        </dgm:presLayoutVars>
      </dgm:prSet>
      <dgm:spPr/>
    </dgm:pt>
    <dgm:pt modelId="{B8C5A21A-DF3E-4414-AAD7-F20846D1CA6F}" type="pres">
      <dgm:prSet presAssocID="{5B382498-30C5-4A3F-8B14-7F973D8CE9B5}" presName="parentText" presStyleLbl="node1" presStyleIdx="0" presStyleCnt="3" custLinFactY="-4653" custLinFactNeighborY="-100000">
        <dgm:presLayoutVars>
          <dgm:chMax val="0"/>
          <dgm:bulletEnabled val="1"/>
        </dgm:presLayoutVars>
      </dgm:prSet>
      <dgm:spPr/>
    </dgm:pt>
    <dgm:pt modelId="{86442765-017E-4EF9-ABEA-4D4785179D69}" type="pres">
      <dgm:prSet presAssocID="{BCEA1F9E-32E2-4E2A-B9C4-CB9623D5AC6C}" presName="spacer" presStyleCnt="0"/>
      <dgm:spPr/>
    </dgm:pt>
    <dgm:pt modelId="{389AA868-0A98-4D79-B2E7-7803C9394D3B}" type="pres">
      <dgm:prSet presAssocID="{70918A6C-D66C-4C4E-9292-B8923D385E64}" presName="parentText" presStyleLbl="node1" presStyleIdx="1" presStyleCnt="3" custLinFactNeighborY="-79946">
        <dgm:presLayoutVars>
          <dgm:chMax val="0"/>
          <dgm:bulletEnabled val="1"/>
        </dgm:presLayoutVars>
      </dgm:prSet>
      <dgm:spPr/>
    </dgm:pt>
    <dgm:pt modelId="{10E8BEA2-4798-498F-92E3-24A5A61D549B}" type="pres">
      <dgm:prSet presAssocID="{DA52B478-19F6-45A8-93B3-740C0CFDD1DD}" presName="spacer" presStyleCnt="0"/>
      <dgm:spPr/>
    </dgm:pt>
    <dgm:pt modelId="{B9ED88D7-5739-456A-9D6E-2E62DB64450B}" type="pres">
      <dgm:prSet presAssocID="{502EFE6E-A75E-4CA6-861D-2DC4C318A0E9}" presName="parentText" presStyleLbl="node1" presStyleIdx="2" presStyleCnt="3" custLinFactNeighborX="0" custLinFactNeighborY="4290">
        <dgm:presLayoutVars>
          <dgm:chMax val="0"/>
          <dgm:bulletEnabled val="1"/>
        </dgm:presLayoutVars>
      </dgm:prSet>
      <dgm:spPr/>
    </dgm:pt>
  </dgm:ptLst>
  <dgm:cxnLst>
    <dgm:cxn modelId="{BD02E404-2E7B-4F12-BC38-A7BC387AF644}" srcId="{94AB9FBA-C692-462B-A9FC-BC407E622314}" destId="{70918A6C-D66C-4C4E-9292-B8923D385E64}" srcOrd="1" destOrd="0" parTransId="{56BEE887-FCAD-4FD4-B712-803BB33DEF00}" sibTransId="{DA52B478-19F6-45A8-93B3-740C0CFDD1DD}"/>
    <dgm:cxn modelId="{9A168A63-53AF-42E3-B0F6-15BB3673AACB}" type="presOf" srcId="{70918A6C-D66C-4C4E-9292-B8923D385E64}" destId="{389AA868-0A98-4D79-B2E7-7803C9394D3B}" srcOrd="0" destOrd="0" presId="urn:microsoft.com/office/officeart/2005/8/layout/vList2"/>
    <dgm:cxn modelId="{F6BB029E-79DC-47C0-84CF-F407089EE129}" srcId="{94AB9FBA-C692-462B-A9FC-BC407E622314}" destId="{502EFE6E-A75E-4CA6-861D-2DC4C318A0E9}" srcOrd="2" destOrd="0" parTransId="{F7A067DE-377B-4B7E-87F8-2378D740754B}" sibTransId="{2D03E884-A107-4038-85C8-10446B205228}"/>
    <dgm:cxn modelId="{E3E13AA6-6D90-4D81-AECF-C077EBDBB0FC}" type="presOf" srcId="{94AB9FBA-C692-462B-A9FC-BC407E622314}" destId="{4D38C1E1-AF6A-4347-B194-EEEC5182157B}" srcOrd="0" destOrd="0" presId="urn:microsoft.com/office/officeart/2005/8/layout/vList2"/>
    <dgm:cxn modelId="{12F04FC6-AC21-461B-BB1E-F35449663BB4}" type="presOf" srcId="{502EFE6E-A75E-4CA6-861D-2DC4C318A0E9}" destId="{B9ED88D7-5739-456A-9D6E-2E62DB64450B}" srcOrd="0" destOrd="0" presId="urn:microsoft.com/office/officeart/2005/8/layout/vList2"/>
    <dgm:cxn modelId="{534ACDDE-2579-48DD-BD47-4DED5F0AA8EE}" srcId="{94AB9FBA-C692-462B-A9FC-BC407E622314}" destId="{5B382498-30C5-4A3F-8B14-7F973D8CE9B5}" srcOrd="0" destOrd="0" parTransId="{26FF4ADB-FEF7-4C4A-812D-03417DF3C288}" sibTransId="{BCEA1F9E-32E2-4E2A-B9C4-CB9623D5AC6C}"/>
    <dgm:cxn modelId="{5185CAF9-D006-4E39-85AC-96E2F6646664}" type="presOf" srcId="{5B382498-30C5-4A3F-8B14-7F973D8CE9B5}" destId="{B8C5A21A-DF3E-4414-AAD7-F20846D1CA6F}" srcOrd="0" destOrd="0" presId="urn:microsoft.com/office/officeart/2005/8/layout/vList2"/>
    <dgm:cxn modelId="{9906E8B3-33FE-4889-B3E0-8C0763EF2033}" type="presParOf" srcId="{4D38C1E1-AF6A-4347-B194-EEEC5182157B}" destId="{B8C5A21A-DF3E-4414-AAD7-F20846D1CA6F}" srcOrd="0" destOrd="0" presId="urn:microsoft.com/office/officeart/2005/8/layout/vList2"/>
    <dgm:cxn modelId="{F5A11ED6-13E4-4D94-8104-11CDF03B1C54}" type="presParOf" srcId="{4D38C1E1-AF6A-4347-B194-EEEC5182157B}" destId="{86442765-017E-4EF9-ABEA-4D4785179D69}" srcOrd="1" destOrd="0" presId="urn:microsoft.com/office/officeart/2005/8/layout/vList2"/>
    <dgm:cxn modelId="{32A6F4BF-DEFE-4C33-975E-E886CC4E3CC3}" type="presParOf" srcId="{4D38C1E1-AF6A-4347-B194-EEEC5182157B}" destId="{389AA868-0A98-4D79-B2E7-7803C9394D3B}" srcOrd="2" destOrd="0" presId="urn:microsoft.com/office/officeart/2005/8/layout/vList2"/>
    <dgm:cxn modelId="{93BC611E-D9FF-4803-8746-A792F91E4735}" type="presParOf" srcId="{4D38C1E1-AF6A-4347-B194-EEEC5182157B}" destId="{10E8BEA2-4798-498F-92E3-24A5A61D549B}" srcOrd="3" destOrd="0" presId="urn:microsoft.com/office/officeart/2005/8/layout/vList2"/>
    <dgm:cxn modelId="{CEDCCA7F-8FBD-40F9-B8D7-307E4E6DE015}" type="presParOf" srcId="{4D38C1E1-AF6A-4347-B194-EEEC5182157B}" destId="{B9ED88D7-5739-456A-9D6E-2E62DB6445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A21A-DF3E-4414-AAD7-F20846D1CA6F}">
      <dsp:nvSpPr>
        <dsp:cNvPr id="0" name=""/>
        <dsp:cNvSpPr/>
      </dsp:nvSpPr>
      <dsp:spPr>
        <a:xfrm>
          <a:off x="0" y="114181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What’s measured, gets managed</a:t>
          </a:r>
          <a:endParaRPr lang="en-US" sz="2200" kern="1200"/>
        </a:p>
      </dsp:txBody>
      <dsp:txXfrm>
        <a:off x="42704" y="156885"/>
        <a:ext cx="3857942" cy="789393"/>
      </dsp:txXfrm>
    </dsp:sp>
    <dsp:sp modelId="{389AA868-0A98-4D79-B2E7-7803C9394D3B}">
      <dsp:nvSpPr>
        <dsp:cNvPr id="0" name=""/>
        <dsp:cNvSpPr/>
      </dsp:nvSpPr>
      <dsp:spPr>
        <a:xfrm>
          <a:off x="0" y="1104865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Course-correction</a:t>
          </a:r>
          <a:endParaRPr lang="en-US" sz="2200" kern="1200"/>
        </a:p>
      </dsp:txBody>
      <dsp:txXfrm>
        <a:off x="42704" y="1147569"/>
        <a:ext cx="3857942" cy="789393"/>
      </dsp:txXfrm>
    </dsp:sp>
    <dsp:sp modelId="{B9ED88D7-5739-456A-9D6E-2E62DB64450B}">
      <dsp:nvSpPr>
        <dsp:cNvPr id="0" name=""/>
        <dsp:cNvSpPr/>
      </dsp:nvSpPr>
      <dsp:spPr>
        <a:xfrm>
          <a:off x="0" y="2095550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Accountability</a:t>
          </a:r>
          <a:endParaRPr lang="en-US" sz="2200" kern="1200"/>
        </a:p>
      </dsp:txBody>
      <dsp:txXfrm>
        <a:off x="42704" y="2138254"/>
        <a:ext cx="3857942" cy="78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A21A-DF3E-4414-AAD7-F20846D1CA6F}">
      <dsp:nvSpPr>
        <dsp:cNvPr id="0" name=""/>
        <dsp:cNvSpPr/>
      </dsp:nvSpPr>
      <dsp:spPr>
        <a:xfrm>
          <a:off x="0" y="221084"/>
          <a:ext cx="3943350" cy="83422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Emissions and removals</a:t>
          </a:r>
          <a:endParaRPr lang="en-US" sz="2100" kern="1200"/>
        </a:p>
      </dsp:txBody>
      <dsp:txXfrm>
        <a:off x="40724" y="261808"/>
        <a:ext cx="3861902" cy="752780"/>
      </dsp:txXfrm>
    </dsp:sp>
    <dsp:sp modelId="{389AA868-0A98-4D79-B2E7-7803C9394D3B}">
      <dsp:nvSpPr>
        <dsp:cNvPr id="0" name=""/>
        <dsp:cNvSpPr/>
      </dsp:nvSpPr>
      <dsp:spPr>
        <a:xfrm>
          <a:off x="0" y="1166738"/>
          <a:ext cx="3943350" cy="83422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Projections</a:t>
          </a:r>
          <a:endParaRPr lang="en-US" sz="2100" kern="1200"/>
        </a:p>
      </dsp:txBody>
      <dsp:txXfrm>
        <a:off x="40724" y="1207462"/>
        <a:ext cx="3861902" cy="752780"/>
      </dsp:txXfrm>
    </dsp:sp>
    <dsp:sp modelId="{B9ED88D7-5739-456A-9D6E-2E62DB64450B}">
      <dsp:nvSpPr>
        <dsp:cNvPr id="0" name=""/>
        <dsp:cNvSpPr/>
      </dsp:nvSpPr>
      <dsp:spPr>
        <a:xfrm>
          <a:off x="0" y="2112392"/>
          <a:ext cx="3943350" cy="83422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Assessment of adequacy, progress, and new opportunities</a:t>
          </a:r>
          <a:endParaRPr lang="en-US" sz="2100" kern="1200"/>
        </a:p>
      </dsp:txBody>
      <dsp:txXfrm>
        <a:off x="40724" y="2153116"/>
        <a:ext cx="3861902" cy="75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A21A-DF3E-4414-AAD7-F20846D1CA6F}">
      <dsp:nvSpPr>
        <dsp:cNvPr id="0" name=""/>
        <dsp:cNvSpPr/>
      </dsp:nvSpPr>
      <dsp:spPr>
        <a:xfrm>
          <a:off x="0" y="114181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>
              <a:latin typeface="Calibri Light" panose="020F0302020204030204"/>
            </a:rPr>
            <a:t>Emissions</a:t>
          </a:r>
          <a:r>
            <a:rPr lang="en-NZ" sz="2200" kern="1200"/>
            <a:t> budgets and 2050 target</a:t>
          </a:r>
          <a:endParaRPr lang="en-US" sz="2200" kern="1200"/>
        </a:p>
      </dsp:txBody>
      <dsp:txXfrm>
        <a:off x="42704" y="156885"/>
        <a:ext cx="3857942" cy="789393"/>
      </dsp:txXfrm>
    </dsp:sp>
    <dsp:sp modelId="{389AA868-0A98-4D79-B2E7-7803C9394D3B}">
      <dsp:nvSpPr>
        <dsp:cNvPr id="0" name=""/>
        <dsp:cNvSpPr/>
      </dsp:nvSpPr>
      <dsp:spPr>
        <a:xfrm>
          <a:off x="0" y="1104865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NZ ETS</a:t>
          </a:r>
          <a:endParaRPr lang="en-US" sz="2200" kern="1200"/>
        </a:p>
      </dsp:txBody>
      <dsp:txXfrm>
        <a:off x="42704" y="1147569"/>
        <a:ext cx="3857942" cy="789393"/>
      </dsp:txXfrm>
    </dsp:sp>
    <dsp:sp modelId="{B9ED88D7-5739-456A-9D6E-2E62DB64450B}">
      <dsp:nvSpPr>
        <dsp:cNvPr id="0" name=""/>
        <dsp:cNvSpPr/>
      </dsp:nvSpPr>
      <dsp:spPr>
        <a:xfrm>
          <a:off x="0" y="2095550"/>
          <a:ext cx="3943350" cy="874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>
              <a:latin typeface="Calibri Light" panose="020F0302020204030204"/>
            </a:rPr>
            <a:t>Annual</a:t>
          </a:r>
          <a:r>
            <a:rPr lang="en-NZ" sz="2200" kern="1200"/>
            <a:t> emissions monitoring report tracks </a:t>
          </a:r>
          <a:endParaRPr lang="en-US" sz="2200" kern="1200"/>
        </a:p>
      </dsp:txBody>
      <dsp:txXfrm>
        <a:off x="42704" y="2138254"/>
        <a:ext cx="3857942" cy="7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A21A-DF3E-4414-AAD7-F20846D1CA6F}">
      <dsp:nvSpPr>
        <dsp:cNvPr id="0" name=""/>
        <dsp:cNvSpPr/>
      </dsp:nvSpPr>
      <dsp:spPr>
        <a:xfrm>
          <a:off x="0" y="0"/>
          <a:ext cx="4072746" cy="106287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0" kern="1200">
              <a:latin typeface="Calibri Light" panose="020F0302020204030204"/>
            </a:rPr>
            <a:t>To advise the </a:t>
          </a:r>
          <a:r>
            <a:rPr lang="en-NZ" sz="1800" b="0" kern="1200">
              <a:latin typeface="Calibri Light"/>
              <a:ea typeface="Calibri"/>
              <a:cs typeface="Calibri"/>
            </a:rPr>
            <a:t>Government </a:t>
          </a:r>
          <a:r>
            <a:rPr lang="en-NZ" sz="1800" b="0" kern="1200">
              <a:latin typeface="Calibri Light" panose="020F0302020204030204"/>
            </a:rPr>
            <a:t>whether budgets and target should or shouldn't be changed</a:t>
          </a:r>
          <a:endParaRPr lang="en-NZ" sz="1800" b="0" kern="1200"/>
        </a:p>
      </dsp:txBody>
      <dsp:txXfrm>
        <a:off x="51885" y="51885"/>
        <a:ext cx="3968976" cy="959101"/>
      </dsp:txXfrm>
    </dsp:sp>
    <dsp:sp modelId="{389AA868-0A98-4D79-B2E7-7803C9394D3B}">
      <dsp:nvSpPr>
        <dsp:cNvPr id="0" name=""/>
        <dsp:cNvSpPr/>
      </dsp:nvSpPr>
      <dsp:spPr>
        <a:xfrm>
          <a:off x="0" y="1114754"/>
          <a:ext cx="4072746" cy="106287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kern="1200">
              <a:latin typeface="Calibri Light" panose="020F0302020204030204"/>
            </a:rPr>
            <a:t>Align</a:t>
          </a:r>
          <a:r>
            <a:rPr lang="en-NZ" sz="1500" b="0" kern="1200"/>
            <a:t> unit volumes in the scheme with the Government’s plan to meet current budgets and targets</a:t>
          </a:r>
          <a:endParaRPr lang="en-US" sz="1500" b="0" kern="1200"/>
        </a:p>
      </dsp:txBody>
      <dsp:txXfrm>
        <a:off x="51885" y="1166639"/>
        <a:ext cx="3968976" cy="959101"/>
      </dsp:txXfrm>
    </dsp:sp>
    <dsp:sp modelId="{B9ED88D7-5739-456A-9D6E-2E62DB64450B}">
      <dsp:nvSpPr>
        <dsp:cNvPr id="0" name=""/>
        <dsp:cNvSpPr/>
      </dsp:nvSpPr>
      <dsp:spPr>
        <a:xfrm>
          <a:off x="0" y="2257216"/>
          <a:ext cx="4072746" cy="106287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kern="1200">
              <a:latin typeface="Calibri Light" panose="020F0302020204030204"/>
            </a:rPr>
            <a:t>Tracks</a:t>
          </a:r>
          <a:r>
            <a:rPr lang="en-NZ" sz="1500" b="0" kern="1200"/>
            <a:t> progress against current emissions budgets and 2050 target, and assesses whether the Government’s emissions reduction plan is adequate</a:t>
          </a:r>
          <a:endParaRPr lang="en-US" sz="1500" b="0" kern="1200"/>
        </a:p>
      </dsp:txBody>
      <dsp:txXfrm>
        <a:off x="51885" y="2309101"/>
        <a:ext cx="3968976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FA2456-25C9-4680-9E8E-2E5907D40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42A29-18B6-4E76-AE3B-08D36F530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03E50-F09B-4508-8654-5BCA4DFBA24F}" type="datetimeFigureOut">
              <a:rPr lang="en-NZ" smtClean="0"/>
              <a:t>30/07/2025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E21FE-B04B-4538-8D99-96B37A31F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4EFFD-0CF3-4F8F-9893-77F2A6506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7474D-AF28-463C-BB17-C3BAA43AB6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440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0CE69-8778-244D-B881-7C7DE55B60D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35AC-C035-5143-9F29-9F526EB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2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913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94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866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94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2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57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70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FB0BA-5A5D-60EC-3C5D-EB8F11DD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37732-144D-C88B-6975-9C724DFAE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1CC3C-DA60-1841-D3FA-CD148AE06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b="0" i="0">
              <a:solidFill>
                <a:schemeClr val="tx1"/>
              </a:solidFill>
              <a:effectLst/>
              <a:ea typeface="Calibri"/>
              <a:cs typeface="Calibri"/>
            </a:endParaRPr>
          </a:p>
          <a:p>
            <a:endParaRPr lang="mi-N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04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77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20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95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4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430CA-CBE9-EE4D-BC68-786FF6428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081487" cy="2886710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081487" cy="2784382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495794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54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64985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D2BD-BF86-488F-92AB-AF9EC621EB02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9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CAAB-25C5-4AC0-A3ED-10CA9F4A66E5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1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914-CBAC-4D6A-BDF7-1860302AF67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25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EA0A-9A24-4F1C-B2F7-A5E72CA2CF5F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97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2A9F-1A09-4C4D-B5CA-3434FF35B493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06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417E6-63E9-304F-BEF9-768B092B0E11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2426790"/>
            <a:ext cx="5333819" cy="1218795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Thanks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6" y="3593889"/>
            <a:ext cx="4139003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86080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F03-726A-F84F-B80F-F183A51B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9702C-8F0D-7346-8B56-1573E13A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744-A05F-498A-87A3-43F6F8C04575}" type="datetime1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D0059-8165-094E-8B7F-EA89C4C5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D07E-0FB8-FF48-852F-E77E5FCE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9F6E65-3F47-A242-9DB0-B8513F0DD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801394" cy="3210670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801394" cy="3096858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329595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48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1907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42D3FBA-4264-514A-AB2C-64CDD70D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6335F952-730D-AB4F-9A10-06BE2649ADF5}"/>
              </a:ext>
            </a:extLst>
          </p:cNvPr>
          <p:cNvSpPr/>
          <p:nvPr userDrawn="1"/>
        </p:nvSpPr>
        <p:spPr>
          <a:xfrm rot="10800000" flipH="1">
            <a:off x="0" y="2793"/>
            <a:ext cx="6081487" cy="2886710"/>
          </a:xfrm>
          <a:prstGeom prst="round1Rect">
            <a:avLst>
              <a:gd name="adj" fmla="val 49847"/>
            </a:avLst>
          </a:prstGeom>
          <a:gradFill flip="none" rotWithShape="1">
            <a:gsLst>
              <a:gs pos="0">
                <a:schemeClr val="accent1"/>
              </a:gs>
              <a:gs pos="51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0CE73E84-A056-554D-ACAC-3C464CFED843}"/>
              </a:ext>
            </a:extLst>
          </p:cNvPr>
          <p:cNvSpPr/>
          <p:nvPr userDrawn="1"/>
        </p:nvSpPr>
        <p:spPr>
          <a:xfrm rot="10800000" flipH="1">
            <a:off x="0" y="0"/>
            <a:ext cx="6081487" cy="2784382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29657D0-F3DD-EC42-AB19-D65F3F7326B8}"/>
              </a:ext>
            </a:extLst>
          </p:cNvPr>
          <p:cNvSpPr/>
          <p:nvPr userDrawn="1"/>
        </p:nvSpPr>
        <p:spPr>
          <a:xfrm flipH="1">
            <a:off x="6981986" y="3882325"/>
            <a:ext cx="2162014" cy="1261175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63136B-7C2B-DA46-9244-5916C2E68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37" y="575138"/>
            <a:ext cx="5333819" cy="1495794"/>
          </a:xfrm>
        </p:spPr>
        <p:txBody>
          <a:bodyPr wrap="square" lIns="0" tIns="0" rIns="90000" bIns="0">
            <a:spAutoFit/>
          </a:bodyPr>
          <a:lstStyle>
            <a:lvl1pPr marL="0" indent="0">
              <a:buFontTx/>
              <a:buNone/>
              <a:defRPr sz="5400" b="1">
                <a:solidFill>
                  <a:schemeClr val="tx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This is your</a:t>
            </a:r>
            <a:br>
              <a:rPr lang="en-US"/>
            </a:br>
            <a:r>
              <a:rPr lang="en-US"/>
              <a:t>Presentation Title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592731-F111-8844-B87B-3EFF259C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52" t="36120" r="30852" b="35749"/>
          <a:stretch/>
        </p:blipFill>
        <p:spPr>
          <a:xfrm>
            <a:off x="7051222" y="3989559"/>
            <a:ext cx="2040807" cy="105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037" y="2150970"/>
            <a:ext cx="2695122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8909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2131BD-2BA5-094D-A150-FC4D901DA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7886700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2618" y="1526849"/>
            <a:ext cx="7886700" cy="91093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</a:lstStyle>
          <a:p>
            <a:pPr lvl="0"/>
            <a:r>
              <a:rPr lang="en-US"/>
              <a:t>Welcome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DFA5-E08F-4B86-838C-379E840EAC8F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A07096-7161-C34E-8C1C-EE73E3C61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618" y="2702275"/>
            <a:ext cx="4240213" cy="12096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53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6E50C9-B626-9E4E-B618-EB233CE89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B36C-B7FD-4997-8756-647416D4AC56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28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99DC1F-6C67-7045-854E-959542B97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363C-E798-4926-AED8-17808F8CEE75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10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981DFA-95AD-C94B-A19A-F01B68F43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511E757-4318-7F4A-81B4-ACC7E0360A56}"/>
              </a:ext>
            </a:extLst>
          </p:cNvPr>
          <p:cNvSpPr/>
          <p:nvPr userDrawn="1"/>
        </p:nvSpPr>
        <p:spPr>
          <a:xfrm>
            <a:off x="0" y="3467469"/>
            <a:ext cx="9144000" cy="1728000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3D82F94-5D3E-AE45-87C4-62B1DBA7D5E3}"/>
              </a:ext>
            </a:extLst>
          </p:cNvPr>
          <p:cNvSpPr/>
          <p:nvPr userDrawn="1"/>
        </p:nvSpPr>
        <p:spPr>
          <a:xfrm>
            <a:off x="1" y="3565977"/>
            <a:ext cx="9144000" cy="1634377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886700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886700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5245-0C32-4488-A12C-10D421730EEE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7052F78-CAEE-3547-9CAC-0BB865EC1CB7}"/>
              </a:ext>
            </a:extLst>
          </p:cNvPr>
          <p:cNvSpPr/>
          <p:nvPr userDrawn="1"/>
        </p:nvSpPr>
        <p:spPr>
          <a:xfrm>
            <a:off x="0" y="2135595"/>
            <a:ext cx="1288869" cy="1334339"/>
          </a:xfrm>
          <a:prstGeom prst="round1Rect">
            <a:avLst>
              <a:gd name="adj" fmla="val 49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23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hoto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2162" y="2501726"/>
            <a:ext cx="7327038" cy="875195"/>
          </a:xfrm>
        </p:spPr>
        <p:txBody>
          <a:bodyPr lIns="0" tIns="0" r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Transition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12162" y="3712922"/>
            <a:ext cx="7327038" cy="423649"/>
          </a:xfrm>
        </p:spPr>
        <p:txBody>
          <a:bodyPr lIns="0" tIns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slide subheading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C7A1-C91C-4FFE-8A98-D1BFDDD68B48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2D3317-FEE5-9B4A-9AC0-1B80DFD8A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94" y="2466890"/>
            <a:ext cx="796971" cy="75885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72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47F716-3AED-ED43-9216-D3AC5E2E4F91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424DABE-2D3E-954B-876E-610D4F2185BB}"/>
              </a:ext>
            </a:extLst>
          </p:cNvPr>
          <p:cNvSpPr/>
          <p:nvPr userDrawn="1"/>
        </p:nvSpPr>
        <p:spPr>
          <a:xfrm rot="10800000" flipH="1">
            <a:off x="0" y="2793"/>
            <a:ext cx="9144000" cy="1140827"/>
          </a:xfrm>
          <a:prstGeom prst="round1Rect">
            <a:avLst>
              <a:gd name="adj" fmla="val 498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05EE9CA-3080-394D-8EEF-4D63B10E6180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1042416"/>
          </a:xfrm>
          <a:prstGeom prst="round1Rect">
            <a:avLst>
              <a:gd name="adj" fmla="val 49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18" y="273844"/>
            <a:ext cx="8142732" cy="994172"/>
          </a:xfr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FA99-96D7-4719-AEB1-63099B6A37F8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F067B-D877-FF4F-87B4-FFF8443D1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8142287" cy="3152775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4F37-9D5A-4F11-A19F-EBB21441EDC5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4FE0-4D01-C64D-AAC2-857CFCAD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62" r:id="rId4"/>
    <p:sldLayoutId id="2147483663" r:id="rId5"/>
    <p:sldLayoutId id="2147483674" r:id="rId6"/>
    <p:sldLayoutId id="2147483675" r:id="rId7"/>
    <p:sldLayoutId id="2147483677" r:id="rId8"/>
    <p:sldLayoutId id="2147483678" r:id="rId9"/>
    <p:sldLayoutId id="2147483680" r:id="rId10"/>
    <p:sldLayoutId id="2147483681" r:id="rId11"/>
    <p:sldLayoutId id="2147483679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1C085-756A-D744-AEAC-AF630462C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037" y="470207"/>
            <a:ext cx="5333819" cy="1246495"/>
          </a:xfrm>
        </p:spPr>
        <p:txBody>
          <a:bodyPr vert="horz" wrap="square" lIns="0" tIns="0" rIns="90000" bIns="0" rtlCol="0" anchor="t">
            <a:spAutoFit/>
          </a:bodyPr>
          <a:lstStyle/>
          <a:p>
            <a:r>
              <a:rPr lang="en-US" sz="4500"/>
              <a:t>Emissions Reduction Monitoring 2025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9994C5-4EF2-824E-840A-FD8731A6C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821" y="2165537"/>
            <a:ext cx="2695122" cy="332399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July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B91DE-4D84-E249-A07C-3D9EB462088F}"/>
              </a:ext>
            </a:extLst>
          </p:cNvPr>
          <p:cNvSpPr/>
          <p:nvPr/>
        </p:nvSpPr>
        <p:spPr>
          <a:xfrm>
            <a:off x="372036" y="3426799"/>
            <a:ext cx="679076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Jo Hendy, Chief Executive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</a:rPr>
              <a:t>Rob Carr, Project Director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4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F809-1722-6423-4616-552E89D6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C874A-5A72-1FC4-0D20-733C5F711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3432318" cy="3152775"/>
          </a:xfrm>
        </p:spPr>
        <p:txBody>
          <a:bodyPr>
            <a:no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Supporting agricultural producers to take up new tech and farm practices will </a:t>
            </a:r>
            <a:r>
              <a:rPr lang="en-US" sz="1700" err="1">
                <a:solidFill>
                  <a:schemeClr val="tx1"/>
                </a:solidFill>
              </a:rPr>
              <a:t>maximise</a:t>
            </a:r>
            <a:r>
              <a:rPr lang="en-US" sz="1700">
                <a:solidFill>
                  <a:schemeClr val="tx1"/>
                </a:solidFill>
              </a:rPr>
              <a:t> competitive advantage and </a:t>
            </a:r>
            <a:r>
              <a:rPr lang="en-US" sz="1700" err="1">
                <a:solidFill>
                  <a:schemeClr val="tx1"/>
                </a:solidFill>
              </a:rPr>
              <a:t>realise</a:t>
            </a:r>
            <a:r>
              <a:rPr lang="en-US" sz="1700">
                <a:solidFill>
                  <a:schemeClr val="tx1"/>
                </a:solidFill>
              </a:rPr>
              <a:t> benefits of Government’s investments </a:t>
            </a:r>
          </a:p>
          <a:p>
            <a:r>
              <a:rPr lang="en-US" sz="1700">
                <a:solidFill>
                  <a:schemeClr val="tx1"/>
                </a:solidFill>
              </a:rPr>
              <a:t>Falling prices for solar, EVs, and batteries could accelerate the shift to an affordable and reliable low-emissions energy system</a:t>
            </a:r>
          </a:p>
          <a:p>
            <a:r>
              <a:rPr lang="en-US" sz="1700">
                <a:solidFill>
                  <a:schemeClr val="tx1"/>
                </a:solidFill>
              </a:rPr>
              <a:t>Supporting private sector and Māori-led action can deliver additional reductions and wider benefits without significant fiscal cost</a:t>
            </a:r>
            <a:endParaRPr lang="en-NZ" sz="17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70E00-0743-3BF0-1AFB-697074100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F2F7"/>
              </a:clrFrom>
              <a:clrTo>
                <a:srgbClr val="E8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27" y="1424711"/>
            <a:ext cx="5588773" cy="3898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9F438-CFAA-2989-AADF-8D22AA99F4D7}"/>
              </a:ext>
            </a:extLst>
          </p:cNvPr>
          <p:cNvSpPr txBox="1"/>
          <p:nvPr/>
        </p:nvSpPr>
        <p:spPr>
          <a:xfrm>
            <a:off x="4781389" y="1268016"/>
            <a:ext cx="34755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700" b="1"/>
              <a:t>Opportunities in third budget period</a:t>
            </a:r>
          </a:p>
        </p:txBody>
      </p:sp>
    </p:spTree>
    <p:extLst>
      <p:ext uri="{BB962C8B-B14F-4D97-AF65-F5344CB8AC3E}">
        <p14:creationId xmlns:p14="http://schemas.microsoft.com/office/powerpoint/2010/main" val="202599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1FDE-5C34-A1D7-9A20-E0C66061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9BDE3-F723-D436-0AE1-33B2C78EC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recommend the Government acts ahead of the third emissions reduction plan, to reduce risk for the second emissions budget and get on track for the third budget </a:t>
            </a:r>
            <a:r>
              <a:rPr lang="en-NZ" i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2050 target, by: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the New Zealand Emissions Trading Scheme (NZ ETS) to ensure it can be effective as a key policy tool for reducing emissions </a:t>
            </a:r>
            <a:r>
              <a:rPr lang="en-NZ" i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NZ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additional targeted policies to complement the NZ ETS, focused on renewable energy, transport and agriculture. </a:t>
            </a:r>
          </a:p>
        </p:txBody>
      </p:sp>
    </p:spTree>
    <p:extLst>
      <p:ext uri="{BB962C8B-B14F-4D97-AF65-F5344CB8AC3E}">
        <p14:creationId xmlns:p14="http://schemas.microsoft.com/office/powerpoint/2010/main" val="203049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672F-DBA0-9082-0998-6A04FD60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What's next?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9DEA6-508B-9EB1-B4C5-BDCB98E5C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Government has 3 months to respond.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Find out more on our website: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A32905-CBEB-BBAC-2581-97E4AD25B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4953"/>
              </p:ext>
            </p:extLst>
          </p:nvPr>
        </p:nvGraphicFramePr>
        <p:xfrm>
          <a:off x="563339" y="2753519"/>
          <a:ext cx="7952011" cy="196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105">
                  <a:extLst>
                    <a:ext uri="{9D8B030D-6E8A-4147-A177-3AD203B41FA5}">
                      <a16:colId xmlns:a16="http://schemas.microsoft.com/office/drawing/2014/main" val="4244057967"/>
                    </a:ext>
                  </a:extLst>
                </a:gridCol>
                <a:gridCol w="6119906">
                  <a:extLst>
                    <a:ext uri="{9D8B030D-6E8A-4147-A177-3AD203B41FA5}">
                      <a16:colId xmlns:a16="http://schemas.microsoft.com/office/drawing/2014/main" val="809786804"/>
                    </a:ext>
                  </a:extLst>
                </a:gridCol>
              </a:tblGrid>
              <a:tr h="306204">
                <a:tc>
                  <a:txBody>
                    <a:bodyPr/>
                    <a:lstStyle/>
                    <a:p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One-page A3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0">
                          <a:solidFill>
                            <a:schemeClr val="tx1"/>
                          </a:solidFill>
                        </a:rPr>
                        <a:t>Summarises key findings, facts and figures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07189"/>
                  </a:ext>
                </a:extLst>
              </a:tr>
              <a:tr h="472672">
                <a:tc>
                  <a:txBody>
                    <a:bodyPr/>
                    <a:lstStyle/>
                    <a:p>
                      <a:r>
                        <a:rPr lang="en-NZ" sz="2000" b="1"/>
                        <a:t>Summaries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>
                          <a:sym typeface="Wingdings" panose="05000000000000000000" pitchFamily="2" charset="2"/>
                        </a:rPr>
                        <a:t>At a glance, sector &amp; </a:t>
                      </a:r>
                      <a:r>
                        <a:rPr lang="en-NZ" sz="2000" err="1">
                          <a:sym typeface="Wingdings" panose="05000000000000000000" pitchFamily="2" charset="2"/>
                        </a:rPr>
                        <a:t>whakahekenga</a:t>
                      </a:r>
                      <a:r>
                        <a:rPr lang="en-NZ" sz="200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NZ" sz="2000" err="1">
                          <a:sym typeface="Wingdings" panose="05000000000000000000" pitchFamily="2" charset="2"/>
                        </a:rPr>
                        <a:t>rehukino</a:t>
                      </a:r>
                      <a:r>
                        <a:rPr lang="en-NZ" sz="2000">
                          <a:sym typeface="Wingdings" panose="05000000000000000000" pitchFamily="2" charset="2"/>
                        </a:rPr>
                        <a:t> summaries</a:t>
                      </a:r>
                      <a:endParaRPr lang="en-NZ" sz="200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0347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Main report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0">
                          <a:solidFill>
                            <a:schemeClr val="tx1"/>
                          </a:solidFill>
                        </a:rPr>
                        <a:t>Sets out the Commission’s findings in full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82195"/>
                  </a:ext>
                </a:extLst>
              </a:tr>
              <a:tr h="672386">
                <a:tc>
                  <a:txBody>
                    <a:bodyPr/>
                    <a:lstStyle/>
                    <a:p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Technical Annex + data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Technical annex sets out more detail on methods and data &amp; we’ve released data we’ve relied on</a:t>
                      </a:r>
                      <a:endParaRPr lang="en-NZ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8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2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3EF5CB-8459-FA48-8768-3C3C3A9D3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736" y="2335737"/>
            <a:ext cx="5333819" cy="1218795"/>
          </a:xfrm>
        </p:spPr>
        <p:txBody>
          <a:bodyPr vert="horz" wrap="square" lIns="0" tIns="0" rIns="90000" bIns="0" rtlCol="0" anchor="t">
            <a:spAutoFit/>
          </a:bodyPr>
          <a:lstStyle/>
          <a:p>
            <a:r>
              <a:rPr lang="en-US"/>
              <a:t>Pātai?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B94C5-513E-5E48-A275-C372B8554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40" y="4492659"/>
            <a:ext cx="6494267" cy="498598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NZ" sz="2000"/>
              <a:t>Want to get in touch? </a:t>
            </a:r>
            <a:br>
              <a:rPr lang="en-NZ" sz="2000">
                <a:cs typeface="Calibri"/>
              </a:rPr>
            </a:br>
            <a:r>
              <a:rPr lang="en-NZ" sz="2000" b="1"/>
              <a:t>hello@climatecommission.govt.nz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E24B0A66-5480-9C4F-8B69-9CC29CE65AC4}"/>
              </a:ext>
            </a:extLst>
          </p:cNvPr>
          <p:cNvSpPr/>
          <p:nvPr/>
        </p:nvSpPr>
        <p:spPr>
          <a:xfrm rot="10800000">
            <a:off x="4441371" y="95795"/>
            <a:ext cx="4711337" cy="2784382"/>
          </a:xfrm>
          <a:prstGeom prst="round1Rect">
            <a:avLst>
              <a:gd name="adj" fmla="val 49847"/>
            </a:avLst>
          </a:prstGeom>
          <a:gradFill flip="none" rotWithShape="1">
            <a:gsLst>
              <a:gs pos="100000">
                <a:schemeClr val="accent1"/>
              </a:gs>
              <a:gs pos="51000">
                <a:schemeClr val="accent2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8327DDEB-AF16-4F40-81D2-61F6762206AD}"/>
              </a:ext>
            </a:extLst>
          </p:cNvPr>
          <p:cNvSpPr/>
          <p:nvPr/>
        </p:nvSpPr>
        <p:spPr>
          <a:xfrm rot="10800000">
            <a:off x="4432662" y="0"/>
            <a:ext cx="4720045" cy="2784382"/>
          </a:xfrm>
          <a:prstGeom prst="round1Rect">
            <a:avLst>
              <a:gd name="adj" fmla="val 49847"/>
            </a:avLst>
          </a:prstGeom>
          <a:blipFill dpi="0" rotWithShape="0">
            <a:blip r:embed="rId3"/>
            <a:srcRect/>
            <a:stretch>
              <a:fillRect l="-413" t="-1" r="-413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F830-6B43-231F-9248-49023629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Commission’s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1C419-3AC3-D846-CF48-D7A730378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4643437" cy="3671887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</a:rPr>
              <a:t>We provide independent, evidence-based advice to government </a:t>
            </a:r>
            <a:r>
              <a:rPr lang="en-US" b="0" i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</a:rPr>
              <a:t>We monitor the country’s progress towards our climate change goals</a:t>
            </a:r>
            <a:r>
              <a:rPr lang="en-US" b="0" i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</a:rPr>
              <a:t>Our research and analysis provides insights into progress, challenges, risks and opportunities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1"/>
                </a:solidFill>
                <a:effectLst/>
              </a:rPr>
              <a:t>Annual emissions monitoring builds a picture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79CEE-E98A-6AB1-5F3B-BCA07E63B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F3F8"/>
              </a:clrFrom>
              <a:clrTo>
                <a:srgbClr val="E8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24" y="1105444"/>
            <a:ext cx="4064976" cy="40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4370-04FF-50D8-367C-406501D6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we do and why</a:t>
            </a:r>
          </a:p>
        </p:txBody>
      </p:sp>
      <p:graphicFrame>
        <p:nvGraphicFramePr>
          <p:cNvPr id="3" name="TextBox 6">
            <a:extLst>
              <a:ext uri="{FF2B5EF4-FFF2-40B4-BE49-F238E27FC236}">
                <a16:creationId xmlns:a16="http://schemas.microsoft.com/office/drawing/2014/main" id="{69F25352-C10C-2B26-2EB9-EAB8096FD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54750"/>
              </p:ext>
            </p:extLst>
          </p:nvPr>
        </p:nvGraphicFramePr>
        <p:xfrm>
          <a:off x="372618" y="1597520"/>
          <a:ext cx="394335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extBox 6">
            <a:extLst>
              <a:ext uri="{FF2B5EF4-FFF2-40B4-BE49-F238E27FC236}">
                <a16:creationId xmlns:a16="http://schemas.microsoft.com/office/drawing/2014/main" id="{D7D334BF-25F0-9F24-BD65-47A7FE25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978596"/>
              </p:ext>
            </p:extLst>
          </p:nvPr>
        </p:nvGraphicFramePr>
        <p:xfrm>
          <a:off x="4828032" y="1557812"/>
          <a:ext cx="394335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A93D1-BF53-B6BD-097B-01F5EB114984}"/>
              </a:ext>
            </a:extLst>
          </p:cNvPr>
          <p:cNvSpPr txBox="1"/>
          <p:nvPr/>
        </p:nvSpPr>
        <p:spPr>
          <a:xfrm>
            <a:off x="1679060" y="1263491"/>
            <a:ext cx="5622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/>
              <a:t>Purpose					  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523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13F2-4D55-8BFE-B324-9F2626C7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Approach to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84D4F-F914-0539-0025-B6ED937CB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7189786" cy="3152775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>
                <a:solidFill>
                  <a:schemeClr val="tx1"/>
                </a:solidFill>
                <a:ea typeface="+mn-lt"/>
                <a:cs typeface="+mn-lt"/>
              </a:rPr>
              <a:t>We have used the same approach and framework as </a:t>
            </a:r>
            <a:br>
              <a:rPr lang="en-NZ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NZ">
                <a:solidFill>
                  <a:schemeClr val="tx1"/>
                </a:solidFill>
                <a:ea typeface="+mn-lt"/>
                <a:cs typeface="+mn-lt"/>
              </a:rPr>
              <a:t>last year.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>
                <a:solidFill>
                  <a:schemeClr val="tx1"/>
                </a:solidFill>
                <a:ea typeface="+mn-lt"/>
                <a:cs typeface="+mn-lt"/>
              </a:rPr>
              <a:t>Since our 2024 report, the Government has finalised </a:t>
            </a:r>
            <a:br>
              <a:rPr lang="en-NZ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NZ">
                <a:solidFill>
                  <a:schemeClr val="tx1"/>
                </a:solidFill>
                <a:ea typeface="+mn-lt"/>
                <a:cs typeface="+mn-lt"/>
              </a:rPr>
              <a:t>the second emissions reduction plan. This means that the factors that we assessed against have changed.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>
                <a:solidFill>
                  <a:schemeClr val="tx1"/>
                </a:solidFill>
                <a:ea typeface="Calibri"/>
                <a:cs typeface="Calibri"/>
              </a:rPr>
              <a:t>Our review covers latest available data, and government policy and action for the 12 months up to 1 April 2025.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>
                <a:solidFill>
                  <a:schemeClr val="tx1"/>
                </a:solidFill>
                <a:ea typeface="Calibri"/>
                <a:cs typeface="Calibri"/>
              </a:rPr>
              <a:t>This year, there are summaries for different audiences.</a:t>
            </a:r>
          </a:p>
          <a:p>
            <a:endParaRPr lang="en-NZ">
              <a:solidFill>
                <a:schemeClr val="tx1"/>
              </a:solidFill>
              <a:ea typeface="Calibri"/>
              <a:cs typeface="Calibri"/>
            </a:endParaRPr>
          </a:p>
          <a:p>
            <a:endParaRPr lang="en-NZ">
              <a:solidFill>
                <a:schemeClr val="tx1"/>
              </a:solidFill>
              <a:ea typeface="Calibri"/>
              <a:cs typeface="Calibri"/>
            </a:endParaRPr>
          </a:p>
          <a:p>
            <a:endParaRPr lang="en-NZ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NZ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24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B613-4972-8972-C083-21025E99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069D-7B32-85DC-4E6C-119EEC4D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it all fits</a:t>
            </a:r>
            <a:endParaRPr lang="en-US"/>
          </a:p>
        </p:txBody>
      </p:sp>
      <p:graphicFrame>
        <p:nvGraphicFramePr>
          <p:cNvPr id="3" name="TextBox 6">
            <a:extLst>
              <a:ext uri="{FF2B5EF4-FFF2-40B4-BE49-F238E27FC236}">
                <a16:creationId xmlns:a16="http://schemas.microsoft.com/office/drawing/2014/main" id="{4B0AC80E-EC32-E189-B854-5390CB7C7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40694"/>
              </p:ext>
            </p:extLst>
          </p:nvPr>
        </p:nvGraphicFramePr>
        <p:xfrm>
          <a:off x="372618" y="1705350"/>
          <a:ext cx="394335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extBox 6">
            <a:extLst>
              <a:ext uri="{FF2B5EF4-FFF2-40B4-BE49-F238E27FC236}">
                <a16:creationId xmlns:a16="http://schemas.microsoft.com/office/drawing/2014/main" id="{8178C4FC-FA44-684E-98CD-92D42AF35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338269"/>
              </p:ext>
            </p:extLst>
          </p:nvPr>
        </p:nvGraphicFramePr>
        <p:xfrm>
          <a:off x="4569240" y="1611727"/>
          <a:ext cx="4072746" cy="336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167CE6-42F0-413D-142D-37D78E5DD08D}"/>
              </a:ext>
            </a:extLst>
          </p:cNvPr>
          <p:cNvSpPr txBox="1"/>
          <p:nvPr/>
        </p:nvSpPr>
        <p:spPr>
          <a:xfrm>
            <a:off x="1679060" y="1263491"/>
            <a:ext cx="5452005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NZ" sz="1600" b="1"/>
              <a:t>Our work                                                                                 Purpose</a:t>
            </a:r>
          </a:p>
        </p:txBody>
      </p:sp>
    </p:spTree>
    <p:extLst>
      <p:ext uri="{BB962C8B-B14F-4D97-AF65-F5344CB8AC3E}">
        <p14:creationId xmlns:p14="http://schemas.microsoft.com/office/powerpoint/2010/main" val="243131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516A-9224-99EE-1B4B-91A93A67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Our findings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412B9-0AC7-076F-3087-6493C6C77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7367587" cy="315277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country is making progress on reducing greenhouse gas emissions</a:t>
            </a:r>
          </a:p>
          <a:p>
            <a:pPr>
              <a:spcAft>
                <a:spcPts val="600"/>
              </a:spcAft>
            </a:pPr>
            <a:endParaRPr lang="en-NZ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Emissions are on track for the first budget, but will need more work – urgently – to set up for future reductions</a:t>
            </a:r>
          </a:p>
          <a:p>
            <a:pPr>
              <a:spcAft>
                <a:spcPts val="600"/>
              </a:spcAft>
            </a:pPr>
            <a:endParaRPr lang="en-NZ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NZ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across a wide range of sectors can strengthen the country’s resilience to changing global conditions</a:t>
            </a:r>
          </a:p>
        </p:txBody>
      </p:sp>
    </p:spTree>
    <p:extLst>
      <p:ext uri="{BB962C8B-B14F-4D97-AF65-F5344CB8AC3E}">
        <p14:creationId xmlns:p14="http://schemas.microsoft.com/office/powerpoint/2010/main" val="238474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8E61-9C50-D6A6-7600-5830DB04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9A431-D90A-176B-4F0A-9AB63A8DD9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3506210" cy="31527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Gross emissions have declined steadily since 2019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Both net and gross emissions reduced by 2% between 2022 and 2023</a:t>
            </a:r>
            <a:endParaRPr lang="en-NZ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EAC8A-D778-D199-DBF6-DDF643A14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F2F7"/>
              </a:clrFrom>
              <a:clrTo>
                <a:srgbClr val="E8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1" y="996264"/>
            <a:ext cx="5283528" cy="43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EEA7-C11E-4F53-A4FC-9B128DEB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Projections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4635-0395-9702-8979-2DB49456B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4" y="1471613"/>
            <a:ext cx="3413845" cy="3152775"/>
          </a:xfrm>
        </p:spPr>
        <p:txBody>
          <a:bodyPr>
            <a:normAutofit fontScale="92500"/>
          </a:bodyPr>
          <a:lstStyle/>
          <a:p>
            <a:r>
              <a:rPr lang="en-NZ">
                <a:solidFill>
                  <a:schemeClr val="tx1"/>
                </a:solidFill>
              </a:rPr>
              <a:t>Government projections are consistent with the first and second budgets being met</a:t>
            </a:r>
          </a:p>
          <a:p>
            <a:endParaRPr lang="en-NZ">
              <a:solidFill>
                <a:schemeClr val="tx1"/>
              </a:solidFill>
            </a:endParaRPr>
          </a:p>
          <a:p>
            <a:r>
              <a:rPr lang="en-NZ">
                <a:solidFill>
                  <a:schemeClr val="tx1"/>
                </a:solidFill>
              </a:rPr>
              <a:t>However, greater reductions would be needed to meet the current third emissions budget or if budgets are revised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4480B-EADB-D0E3-27E8-6778FE386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F2F7"/>
              </a:clrFrom>
              <a:clrTo>
                <a:srgbClr val="E8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4911" r="5409" b="4507"/>
          <a:stretch/>
        </p:blipFill>
        <p:spPr>
          <a:xfrm>
            <a:off x="4027055" y="1231411"/>
            <a:ext cx="4572000" cy="37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09AB-9888-6527-0F97-084A86EE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24124-1C50-D711-B6B4-2C6412EF3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3" y="1471613"/>
            <a:ext cx="3485923" cy="3152775"/>
          </a:xfrm>
        </p:spPr>
        <p:txBody>
          <a:bodyPr>
            <a:noAutofit/>
          </a:bodyPr>
          <a:lstStyle/>
          <a:p>
            <a:r>
              <a:rPr lang="en-NZ">
                <a:solidFill>
                  <a:schemeClr val="tx1"/>
                </a:solidFill>
              </a:rPr>
              <a:t>First emissions budget: electricity generation, forests, inventory change</a:t>
            </a:r>
          </a:p>
          <a:p>
            <a:endParaRPr lang="en-NZ">
              <a:solidFill>
                <a:schemeClr val="tx1"/>
              </a:solidFill>
            </a:endParaRPr>
          </a:p>
          <a:p>
            <a:r>
              <a:rPr lang="en-NZ">
                <a:solidFill>
                  <a:schemeClr val="tx1"/>
                </a:solidFill>
              </a:rPr>
              <a:t>Second and third budgets: energy and industry, forests</a:t>
            </a:r>
          </a:p>
          <a:p>
            <a:endParaRPr lang="en-NZ">
              <a:solidFill>
                <a:schemeClr val="tx1"/>
              </a:solidFill>
            </a:endParaRPr>
          </a:p>
          <a:p>
            <a:r>
              <a:rPr lang="en-NZ">
                <a:solidFill>
                  <a:schemeClr val="tx1"/>
                </a:solidFill>
              </a:rPr>
              <a:t>Buffers are critical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8E4CC-43AE-40C6-8D4E-59501DC70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F2F7"/>
              </a:clrFrom>
              <a:clrTo>
                <a:srgbClr val="E8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4" y="1034473"/>
            <a:ext cx="5577425" cy="40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8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CC Colours">
      <a:dk1>
        <a:srgbClr val="000000"/>
      </a:dk1>
      <a:lt1>
        <a:srgbClr val="FFFFFF"/>
      </a:lt1>
      <a:dk2>
        <a:srgbClr val="003A5D"/>
      </a:dk2>
      <a:lt2>
        <a:srgbClr val="E7E6E6"/>
      </a:lt2>
      <a:accent1>
        <a:srgbClr val="00ADD3"/>
      </a:accent1>
      <a:accent2>
        <a:srgbClr val="46C1BE"/>
      </a:accent2>
      <a:accent3>
        <a:srgbClr val="69C17B"/>
      </a:accent3>
      <a:accent4>
        <a:srgbClr val="EF4D7F"/>
      </a:accent4>
      <a:accent5>
        <a:srgbClr val="9E76B3"/>
      </a:accent5>
      <a:accent6>
        <a:srgbClr val="FAA749"/>
      </a:accent6>
      <a:hlink>
        <a:srgbClr val="0060A2"/>
      </a:hlink>
      <a:folHlink>
        <a:srgbClr val="A6C0C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413" t="-1" r="-413" b="-1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Brand PPP" id="{05E5D84E-02F0-CE4B-A058-EBAE7913FFA5}" vid="{54AC7565-08F3-2E46-A49D-8FC9D287C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81195B9ECBA7D4E8DF9663FE5CC64D9" ma:contentTypeVersion="111" ma:contentTypeDescription="Create a new document." ma:contentTypeScope="" ma:versionID="6a2399a5930f5d47edc3aabdab624ca1">
  <xsd:schema xmlns:xsd="http://www.w3.org/2001/XMLSchema" xmlns:xs="http://www.w3.org/2001/XMLSchema" xmlns:p="http://schemas.microsoft.com/office/2006/metadata/properties" xmlns:ns2="309758f7-c98d-4a6f-94df-51ef21c8ca7a" xmlns:ns3="02bffcbe-7cf8-467d-a91b-a3e0dbcae01e" xmlns:ns4="a9df0e0e-9b5b-47bc-81c1-d190dfb54f87" xmlns:ns5="b30672e7-690a-4c93-a50a-a028bc8f475d" xmlns:ns6="70761194-623b-4751-a0da-29ad6551f95e" xmlns:ns7="05046104-f646-4f05-9090-ecf1badd81d4" targetNamespace="http://schemas.microsoft.com/office/2006/metadata/properties" ma:root="true" ma:fieldsID="3a86e93a7a33a9a1ecd1c1e495522409" ns2:_="" ns3:_="" ns4:_="" ns5:_="" ns6:_="" ns7:_="">
    <xsd:import namespace="309758f7-c98d-4a6f-94df-51ef21c8ca7a"/>
    <xsd:import namespace="02bffcbe-7cf8-467d-a91b-a3e0dbcae01e"/>
    <xsd:import namespace="a9df0e0e-9b5b-47bc-81c1-d190dfb54f87"/>
    <xsd:import namespace="b30672e7-690a-4c93-a50a-a028bc8f475d"/>
    <xsd:import namespace="70761194-623b-4751-a0da-29ad6551f95e"/>
    <xsd:import namespace="05046104-f646-4f05-9090-ecf1badd81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Narrative" minOccurs="0"/>
                <xsd:element ref="ns5:OTDocID" minOccurs="0"/>
                <xsd:element ref="ns5:OTModifiedBy" minOccurs="0"/>
                <xsd:element ref="ns5:LegacyMetadata" minOccurs="0"/>
                <xsd:element ref="ns5:OTCreatedBy" minOccurs="0"/>
                <xsd:element ref="ns4:PraText3" minOccurs="0"/>
                <xsd:element ref="ns4:PraText4" minOccurs="0"/>
                <xsd:element ref="ns4:PraText5" minOccurs="0"/>
                <xsd:element ref="ns4:PraDate1" minOccurs="0"/>
                <xsd:element ref="ns4:PraDate2" minOccurs="0"/>
                <xsd:element ref="ns4:PraDate3" minOccurs="0"/>
                <xsd:element ref="ns4:PraDateTrigger" minOccurs="0"/>
                <xsd:element ref="ns4:PraDateDisposal" minOccurs="0"/>
                <xsd:element ref="ns6:Activity" minOccurs="0"/>
                <xsd:element ref="ns6:Function" minOccurs="0"/>
                <xsd:element ref="ns6:Subactivity" minOccurs="0"/>
                <xsd:element ref="ns6:Year" minOccurs="0"/>
                <xsd:element ref="ns6:Project" minOccurs="0"/>
                <xsd:element ref="ns6:AggregationNarrative" minOccurs="0"/>
                <xsd:element ref="ns6:Case" minOccurs="0"/>
                <xsd:element ref="ns6:CategoryName" minOccurs="0"/>
                <xsd:element ref="ns6:CategoryValue" minOccurs="0"/>
                <xsd:element ref="ns4:PraText1" minOccurs="0"/>
                <xsd:element ref="ns4:PraText2" minOccurs="0"/>
                <xsd:element ref="ns6:PRAType" minOccurs="0"/>
                <xsd:element ref="ns4:AggregationStatus" minOccurs="0"/>
                <xsd:element ref="ns5:Channel" minOccurs="0"/>
                <xsd:element ref="ns7:MediaServiceMetadata" minOccurs="0"/>
                <xsd:element ref="ns7:MediaServiceFastMetadata" minOccurs="0"/>
                <xsd:element ref="ns7:MediaServiceSearchProperties" minOccurs="0"/>
                <xsd:element ref="ns7:MediaServiceObjectDetectorVersions" minOccurs="0"/>
                <xsd:element ref="ns7:lcf76f155ced4ddcb4097134ff3c332f" minOccurs="0"/>
                <xsd:element ref="ns2:TaxCatchAll" minOccurs="0"/>
                <xsd:element ref="ns7:MediaServiceDateTaken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LengthInSeconds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758f7-c98d-4a6f-94df-51ef21c8ca7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45" nillable="true" ma:displayName="Taxonomy Catch All Column" ma:hidden="true" ma:list="{37ea19d4-50ef-415d-a488-0bbb37dc5579}" ma:internalName="TaxCatchAll" ma:showField="CatchAllData" ma:web="309758f7-c98d-4a6f-94df-51ef21c8c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fcbe-7cf8-467d-a91b-a3e0dbcae01e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description="Specify the document type to help refine search and to classify the document" ma:format="Dropdown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, Memo, Filenote, Email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f0e0e-9b5b-47bc-81c1-d190dfb54f87" elementFormDefault="qualified">
    <xsd:import namespace="http://schemas.microsoft.com/office/2006/documentManagement/types"/>
    <xsd:import namespace="http://schemas.microsoft.com/office/infopath/2007/PartnerControls"/>
    <xsd:element name="Narrative" ma:index="12" nillable="true" ma:displayName="Narrative" ma:internalName="Narrative0" ma:readOnly="false">
      <xsd:simpleType>
        <xsd:restriction base="dms:Note">
          <xsd:maxLength value="255"/>
        </xsd:restriction>
      </xsd:simpleType>
    </xsd:element>
    <xsd:element name="PraText3" ma:index="17" nillable="true" ma:displayName="PRA Text 3" ma:hidden="true" ma:internalName="PraText30" ma:readOnly="false">
      <xsd:simpleType>
        <xsd:restriction base="dms:Text">
          <xsd:maxLength value="255"/>
        </xsd:restriction>
      </xsd:simpleType>
    </xsd:element>
    <xsd:element name="PraText4" ma:index="18" nillable="true" ma:displayName="PRA Text 4" ma:hidden="true" ma:internalName="PraText40" ma:readOnly="false">
      <xsd:simpleType>
        <xsd:restriction base="dms:Text">
          <xsd:maxLength value="255"/>
        </xsd:restriction>
      </xsd:simpleType>
    </xsd:element>
    <xsd:element name="PraText5" ma:index="19" nillable="true" ma:displayName="PRA Text 5" ma:hidden="true" ma:internalName="PraText50" ma:readOnly="false">
      <xsd:simpleType>
        <xsd:restriction base="dms:Text">
          <xsd:maxLength value="255"/>
        </xsd:restriction>
      </xsd:simpleType>
    </xsd:element>
    <xsd:element name="PraDate1" ma:index="20" nillable="true" ma:displayName="PRA Date 1" ma:format="DateTime" ma:hidden="true" ma:internalName="PraDate1" ma:readOnly="false">
      <xsd:simpleType>
        <xsd:restriction base="dms:DateTime"/>
      </xsd:simpleType>
    </xsd:element>
    <xsd:element name="PraDate2" ma:index="21" nillable="true" ma:displayName="PRA Date 2" ma:format="DateTime" ma:hidden="true" ma:internalName="PraDate2" ma:readOnly="false">
      <xsd:simpleType>
        <xsd:restriction base="dms:DateTime"/>
      </xsd:simpleType>
    </xsd:element>
    <xsd:element name="PraDate3" ma:index="22" nillable="true" ma:displayName="PRA Date 3" ma:format="DateTime" ma:hidden="true" ma:internalName="PraDate3" ma:readOnly="false">
      <xsd:simpleType>
        <xsd:restriction base="dms:DateTime"/>
      </xsd:simpleType>
    </xsd:element>
    <xsd:element name="PraDateTrigger" ma:index="23" nillable="true" ma:displayName="PRA Date Trigger" ma:format="DateTime" ma:hidden="true" ma:internalName="PraDateTrigger" ma:readOnly="false">
      <xsd:simpleType>
        <xsd:restriction base="dms:DateTime"/>
      </xsd:simpleType>
    </xsd:element>
    <xsd:element name="PraDateDisposal" ma:index="24" nillable="true" ma:displayName="PRA Date Disposal" ma:format="DateTime" ma:hidden="true" ma:internalName="PraDateDisposal0" ma:readOnly="false">
      <xsd:simpleType>
        <xsd:restriction base="dms:DateTime"/>
      </xsd:simpleType>
    </xsd:element>
    <xsd:element name="PraText1" ma:index="34" nillable="true" ma:displayName="PRA Text 1" ma:hidden="true" ma:internalName="PraText10" ma:readOnly="false">
      <xsd:simpleType>
        <xsd:restriction base="dms:Text">
          <xsd:maxLength value="255"/>
        </xsd:restriction>
      </xsd:simpleType>
    </xsd:element>
    <xsd:element name="PraText2" ma:index="35" nillable="true" ma:displayName="PRA Text 2" ma:hidden="true" ma:internalName="PraText20" ma:readOnly="false">
      <xsd:simpleType>
        <xsd:restriction base="dms:Text">
          <xsd:maxLength value="255"/>
        </xsd:restriction>
      </xsd:simpleType>
    </xsd:element>
    <xsd:element name="AggregationStatus" ma:index="37" nillable="true" ma:displayName="Aggregation Status" ma:default="Normal" ma:format="Dropdown" ma:hidden="true" ma:internalName="AggregationStatus0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72e7-690a-4c93-a50a-a028bc8f475d" elementFormDefault="qualified">
    <xsd:import namespace="http://schemas.microsoft.com/office/2006/documentManagement/types"/>
    <xsd:import namespace="http://schemas.microsoft.com/office/infopath/2007/PartnerControls"/>
    <xsd:element name="OTDocID" ma:index="13" nillable="true" ma:displayName="OTDocID" ma:internalName="OTDocID" ma:readOnly="false">
      <xsd:simpleType>
        <xsd:restriction base="dms:Text">
          <xsd:maxLength value="255"/>
        </xsd:restriction>
      </xsd:simpleType>
    </xsd:element>
    <xsd:element name="OTModifiedBy" ma:index="14" nillable="true" ma:displayName="OTModifiedBy" ma:internalName="OTModifiedBy" ma:readOnly="false">
      <xsd:simpleType>
        <xsd:restriction base="dms:Text">
          <xsd:maxLength value="255"/>
        </xsd:restriction>
      </xsd:simpleType>
    </xsd:element>
    <xsd:element name="LegacyMetadata" ma:index="15" nillable="true" ma:displayName="LegacyMetadata" ma:internalName="LegacyMetadata" ma:readOnly="false">
      <xsd:simpleType>
        <xsd:restriction base="dms:Note">
          <xsd:maxLength value="255"/>
        </xsd:restriction>
      </xsd:simpleType>
    </xsd:element>
    <xsd:element name="OTCreatedBy" ma:index="16" nillable="true" ma:displayName="OTCreatedBy" ma:internalName="OTCreatedBy" ma:readOnly="false">
      <xsd:simpleType>
        <xsd:restriction base="dms:Text">
          <xsd:maxLength value="255"/>
        </xsd:restriction>
      </xsd:simpleType>
    </xsd:element>
    <xsd:element name="Channel" ma:index="38" nillable="true" ma:displayName="Channel" ma:hidden="true" ma:internalName="Chann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61194-623b-4751-a0da-29ad6551f95e" elementFormDefault="qualified">
    <xsd:import namespace="http://schemas.microsoft.com/office/2006/documentManagement/types"/>
    <xsd:import namespace="http://schemas.microsoft.com/office/infopath/2007/PartnerControls"/>
    <xsd:element name="Activity" ma:index="25" nillable="true" ma:displayName="Activity" ma:default="Advice" ma:format="Dropdown" ma:hidden="true" ma:internalName="Activity" ma:readOnly="false">
      <xsd:simpleType>
        <xsd:union memberTypes="dms:Text">
          <xsd:simpleType>
            <xsd:restriction base="dms:Choice">
              <xsd:enumeration value="Advice"/>
            </xsd:restriction>
          </xsd:simpleType>
        </xsd:union>
      </xsd:simpleType>
    </xsd:element>
    <xsd:element name="Function" ma:index="26" nillable="true" ma:displayName="Function" ma:default="Programmes and Projects" ma:format="Dropdown" ma:hidden="true" ma:internalName="Function" ma:readOnly="false">
      <xsd:simpleType>
        <xsd:union memberTypes="dms:Text">
          <xsd:simpleType>
            <xsd:restriction base="dms:Choice">
              <xsd:enumeration value="Programmes and Projects"/>
            </xsd:restriction>
          </xsd:simpleType>
        </xsd:union>
      </xsd:simpleType>
    </xsd:element>
    <xsd:element name="Subactivity" ma:index="27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Year" ma:index="28" nillable="true" ma:displayName="Year" ma:format="Dropdown" ma:hidden="true" ma:internalName="Year" ma:readOnly="false">
      <xsd:simpleType>
        <xsd:restriction base="dms:Choice"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Project" ma:index="29" nillable="true" ma:displayName="Project" ma:hidden="true" ma:internalName="Project" ma:readOnly="false">
      <xsd:simpleType>
        <xsd:restriction base="dms:Text">
          <xsd:maxLength value="255"/>
        </xsd:restriction>
      </xsd:simpleType>
    </xsd:element>
    <xsd:element name="AggregationNarrative" ma:index="30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  <xsd:element name="Case" ma:index="31" nillable="true" ma:displayName="Case" ma:default="ERM 2025 Project" ma:format="Dropdown" ma:hidden="true" ma:internalName="Case" ma:readOnly="false">
      <xsd:simpleType>
        <xsd:restriction base="dms:Choice">
          <xsd:enumeration value="ERM 2025 Project"/>
        </xsd:restriction>
      </xsd:simpleType>
    </xsd:element>
    <xsd:element name="CategoryName" ma:index="32" nillable="true" ma:displayName="Category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33" nillable="true" ma:displayName="Category Value" ma:hidden="true" ma:internalName="CategoryValue" ma:readOnly="false">
      <xsd:simpleType>
        <xsd:restriction base="dms:Text">
          <xsd:maxLength value="255"/>
        </xsd:restriction>
      </xsd:simpleType>
    </xsd:element>
    <xsd:element name="PRAType" ma:index="36" nillable="true" ma:displayName="PRA Type" ma:hidden="true" ma:internalName="PRATyp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46104-f646-4f05-9090-ecf1badd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44" nillable="true" ma:taxonomy="true" ma:internalName="lcf76f155ced4ddcb4097134ff3c332f" ma:taxonomyFieldName="MediaServiceImageTags" ma:displayName="Image Tags" ma:readOnly="false" ma:fieldId="{5cf76f15-5ced-4ddc-b409-7134ff3c332f}" ma:taxonomyMulti="true" ma:sspId="c284cdd8-0240-42f9-af2b-4d59cbd29a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4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5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5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aText1 xmlns="a9df0e0e-9b5b-47bc-81c1-d190dfb54f87" xsi:nil="true"/>
    <Activity xmlns="70761194-623b-4751-a0da-29ad6551f95e">Advice</Activity>
    <Function xmlns="70761194-623b-4751-a0da-29ad6551f95e">Programmes and Projects</Function>
    <Year xmlns="70761194-623b-4751-a0da-29ad6551f95e" xsi:nil="true"/>
    <AggregationStatus xmlns="a9df0e0e-9b5b-47bc-81c1-d190dfb54f87">Normal</AggregationStatus>
    <CategoryName xmlns="70761194-623b-4751-a0da-29ad6551f95e">Webinar</CategoryName>
    <CategoryValue xmlns="70761194-623b-4751-a0da-29ad6551f95e" xsi:nil="true"/>
    <Narrative xmlns="a9df0e0e-9b5b-47bc-81c1-d190dfb54f87" xsi:nil="true"/>
    <PraText5 xmlns="a9df0e0e-9b5b-47bc-81c1-d190dfb54f87" xsi:nil="true"/>
    <PRAType xmlns="70761194-623b-4751-a0da-29ad6551f95e" xsi:nil="true"/>
    <PraDate3 xmlns="a9df0e0e-9b5b-47bc-81c1-d190dfb54f87" xsi:nil="true"/>
    <PraDateTrigger xmlns="a9df0e0e-9b5b-47bc-81c1-d190dfb54f87" xsi:nil="true"/>
    <Project xmlns="70761194-623b-4751-a0da-29ad6551f95e" xsi:nil="true"/>
    <PraText4 xmlns="a9df0e0e-9b5b-47bc-81c1-d190dfb54f87" xsi:nil="true"/>
    <Subactivity xmlns="70761194-623b-4751-a0da-29ad6551f95e">Comms &amp; engagement</Subactivity>
    <PraDateDisposal xmlns="a9df0e0e-9b5b-47bc-81c1-d190dfb54f87" xsi:nil="true"/>
    <PraDate2 xmlns="a9df0e0e-9b5b-47bc-81c1-d190dfb54f87" xsi:nil="true"/>
    <PraText3 xmlns="a9df0e0e-9b5b-47bc-81c1-d190dfb54f87" xsi:nil="true"/>
    <DocumentType xmlns="02bffcbe-7cf8-467d-a91b-a3e0dbcae01e" xsi:nil="true"/>
    <AggregationNarrative xmlns="70761194-623b-4751-a0da-29ad6551f95e" xsi:nil="true"/>
    <Case xmlns="70761194-623b-4751-a0da-29ad6551f95e">ERM 2025 Project</Case>
    <PraDate1 xmlns="a9df0e0e-9b5b-47bc-81c1-d190dfb54f87" xsi:nil="true"/>
    <PraText2 xmlns="a9df0e0e-9b5b-47bc-81c1-d190dfb54f87" xsi:nil="true"/>
    <LegacyMetadata xmlns="b30672e7-690a-4c93-a50a-a028bc8f475d" xsi:nil="true"/>
    <OTDocID xmlns="b30672e7-690a-4c93-a50a-a028bc8f475d" xsi:nil="true"/>
    <OTModifiedBy xmlns="b30672e7-690a-4c93-a50a-a028bc8f475d" xsi:nil="true"/>
    <OTCreatedBy xmlns="b30672e7-690a-4c93-a50a-a028bc8f475d" xsi:nil="true"/>
    <Channel xmlns="b30672e7-690a-4c93-a50a-a028bc8f475d" xsi:nil="true"/>
    <lcf76f155ced4ddcb4097134ff3c332f xmlns="05046104-f646-4f05-9090-ecf1badd81d4">
      <Terms xmlns="http://schemas.microsoft.com/office/infopath/2007/PartnerControls"/>
    </lcf76f155ced4ddcb4097134ff3c332f>
    <TaxCatchAll xmlns="309758f7-c98d-4a6f-94df-51ef21c8ca7a" xsi:nil="true"/>
    <_dlc_DocId xmlns="309758f7-c98d-4a6f-94df-51ef21c8ca7a">ZRPJAS3TEE2M-227005748-3635</_dlc_DocId>
    <_dlc_DocIdUrl xmlns="309758f7-c98d-4a6f-94df-51ef21c8ca7a">
      <Url>https://climatechangegovt.sharepoint.com/sites/ERM2025Project/_layouts/15/DocIdRedir.aspx?ID=ZRPJAS3TEE2M-227005748-3635</Url>
      <Description>ZRPJAS3TEE2M-227005748-3635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86FC8-D52A-41E4-82F1-5D9A50CBA30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FA7113-1D75-4603-B50B-AD011F85C2B5}">
  <ds:schemaRefs>
    <ds:schemaRef ds:uri="02bffcbe-7cf8-467d-a91b-a3e0dbcae01e"/>
    <ds:schemaRef ds:uri="05046104-f646-4f05-9090-ecf1badd81d4"/>
    <ds:schemaRef ds:uri="309758f7-c98d-4a6f-94df-51ef21c8ca7a"/>
    <ds:schemaRef ds:uri="70761194-623b-4751-a0da-29ad6551f95e"/>
    <ds:schemaRef ds:uri="a9df0e0e-9b5b-47bc-81c1-d190dfb54f87"/>
    <ds:schemaRef ds:uri="b30672e7-690a-4c93-a50a-a028bc8f47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F01F42-0A14-4B93-ACD6-30299A15EA91}">
  <ds:schemaRefs>
    <ds:schemaRef ds:uri="02bffcbe-7cf8-467d-a91b-a3e0dbcae01e"/>
    <ds:schemaRef ds:uri="05046104-f646-4f05-9090-ecf1badd81d4"/>
    <ds:schemaRef ds:uri="309758f7-c98d-4a6f-94df-51ef21c8ca7a"/>
    <ds:schemaRef ds:uri="70761194-623b-4751-a0da-29ad6551f95e"/>
    <ds:schemaRef ds:uri="a9df0e0e-9b5b-47bc-81c1-d190dfb54f87"/>
    <ds:schemaRef ds:uri="b30672e7-690a-4c93-a50a-a028bc8f47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ADA8EB3-361E-471B-B291-292DD38C4D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Commission’s role</vt:lpstr>
      <vt:lpstr>What we do and why</vt:lpstr>
      <vt:lpstr>Approach to report</vt:lpstr>
      <vt:lpstr>How it all fits</vt:lpstr>
      <vt:lpstr>Our findings</vt:lpstr>
      <vt:lpstr>Emissions</vt:lpstr>
      <vt:lpstr>Projections</vt:lpstr>
      <vt:lpstr>Risks</vt:lpstr>
      <vt:lpstr>Opportunities</vt:lpstr>
      <vt:lpstr>Recommendation</vt:lpstr>
      <vt:lpstr>What's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Acton</dc:creator>
  <cp:revision>10</cp:revision>
  <cp:lastPrinted>2025-07-29T23:08:09Z</cp:lastPrinted>
  <dcterms:created xsi:type="dcterms:W3CDTF">2020-09-28T20:43:04Z</dcterms:created>
  <dcterms:modified xsi:type="dcterms:W3CDTF">2025-07-30T20:59:12Z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265b78-25d0-4d54-b3b2-27c0ecf14e3e_Enabled">
    <vt:lpwstr>True</vt:lpwstr>
  </property>
  <property fmtid="{D5CDD505-2E9C-101B-9397-08002B2CF9AE}" pid="3" name="MSIP_Label_92265b78-25d0-4d54-b3b2-27c0ecf14e3e_SiteId">
    <vt:lpwstr>27523570-98da-4a95-b560-ba6bb21643d0</vt:lpwstr>
  </property>
  <property fmtid="{D5CDD505-2E9C-101B-9397-08002B2CF9AE}" pid="4" name="MSIP_Label_92265b78-25d0-4d54-b3b2-27c0ecf14e3e_Owner">
    <vt:lpwstr>Bridget.Acton@climatecommission.govt.nz</vt:lpwstr>
  </property>
  <property fmtid="{D5CDD505-2E9C-101B-9397-08002B2CF9AE}" pid="5" name="MSIP_Label_92265b78-25d0-4d54-b3b2-27c0ecf14e3e_SetDate">
    <vt:lpwstr>2020-09-21T23:05:38.6447389Z</vt:lpwstr>
  </property>
  <property fmtid="{D5CDD505-2E9C-101B-9397-08002B2CF9AE}" pid="6" name="MSIP_Label_92265b78-25d0-4d54-b3b2-27c0ecf14e3e_Name">
    <vt:lpwstr>Unclassified</vt:lpwstr>
  </property>
  <property fmtid="{D5CDD505-2E9C-101B-9397-08002B2CF9AE}" pid="7" name="MSIP_Label_92265b78-25d0-4d54-b3b2-27c0ecf14e3e_Application">
    <vt:lpwstr>Microsoft Azure Information Protection</vt:lpwstr>
  </property>
  <property fmtid="{D5CDD505-2E9C-101B-9397-08002B2CF9AE}" pid="8" name="MSIP_Label_92265b78-25d0-4d54-b3b2-27c0ecf14e3e_ActionId">
    <vt:lpwstr>e757d4df-390a-4ecd-a343-dcc6b93bb63c</vt:lpwstr>
  </property>
  <property fmtid="{D5CDD505-2E9C-101B-9397-08002B2CF9AE}" pid="9" name="MSIP_Label_92265b78-25d0-4d54-b3b2-27c0ecf14e3e_Extended_MSFT_Method">
    <vt:lpwstr>Automatic</vt:lpwstr>
  </property>
  <property fmtid="{D5CDD505-2E9C-101B-9397-08002B2CF9AE}" pid="10" name="Sensitivity">
    <vt:lpwstr>Unclassified</vt:lpwstr>
  </property>
  <property fmtid="{D5CDD505-2E9C-101B-9397-08002B2CF9AE}" pid="11" name="ContentTypeId">
    <vt:lpwstr>0x010100181195B9ECBA7D4E8DF9663FE5CC64D9</vt:lpwstr>
  </property>
  <property fmtid="{D5CDD505-2E9C-101B-9397-08002B2CF9AE}" pid="12" name="_dlc_DocIdItemGuid">
    <vt:lpwstr>b1760073-dfc1-41d1-b5b3-d5f661aeb88a</vt:lpwstr>
  </property>
  <property fmtid="{D5CDD505-2E9C-101B-9397-08002B2CF9AE}" pid="13" name="MediaServiceImageTags">
    <vt:lpwstr/>
  </property>
  <property fmtid="{D5CDD505-2E9C-101B-9397-08002B2CF9AE}" pid="14" name="_dlc_DocId">
    <vt:lpwstr>ZRPJAS3TEE2M-1148374116-2</vt:lpwstr>
  </property>
  <property fmtid="{D5CDD505-2E9C-101B-9397-08002B2CF9AE}" pid="15" name="_dlc_DocIdUrl">
    <vt:lpwstr>https://climatechangegovt.sharepoint.com/sites/StrategicOperations/_layouts/15/DocIdRedir.aspx?ID=ZRPJAS3TEE2M-1148374116-2, ZRPJAS3TEE2M-1148374116-2</vt:lpwstr>
  </property>
</Properties>
</file>