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F9_2FCC583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2"/>
  </p:notesMasterIdLst>
  <p:handoutMasterIdLst>
    <p:handoutMasterId r:id="rId23"/>
  </p:handoutMasterIdLst>
  <p:sldIdLst>
    <p:sldId id="256" r:id="rId6"/>
    <p:sldId id="768" r:id="rId7"/>
    <p:sldId id="769" r:id="rId8"/>
    <p:sldId id="756" r:id="rId9"/>
    <p:sldId id="784" r:id="rId10"/>
    <p:sldId id="777" r:id="rId11"/>
    <p:sldId id="761" r:id="rId12"/>
    <p:sldId id="772" r:id="rId13"/>
    <p:sldId id="745" r:id="rId14"/>
    <p:sldId id="762" r:id="rId15"/>
    <p:sldId id="774" r:id="rId16"/>
    <p:sldId id="773" r:id="rId17"/>
    <p:sldId id="781" r:id="rId18"/>
    <p:sldId id="782" r:id="rId19"/>
    <p:sldId id="599" r:id="rId20"/>
    <p:sldId id="271" r:id="rId21"/>
  </p:sldIdLst>
  <p:sldSz cx="9144000" cy="5143500" type="screen16x9"/>
  <p:notesSz cx="6807200" cy="99393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768808-95E4-4019-8211-09FCB0E2A0CA}" name="Harriet Palmer" initials="HP" userId="S::harriet.palmer@climatecommission.govt.nz::2cdb0405-15bf-41db-87e2-ce042adf3c0c" providerId="AD"/>
  <p188:author id="{55AF3423-DACE-3A24-11E9-A93CCCB5D7EC}" name="Vanessa Chalk" initials="VC" userId="Vanessa Chalk" providerId="None"/>
  <p188:author id="{9AA00046-4DF1-26E8-DEAE-4BBC3CC0E567}" name="Sally Garden" initials="SG" userId="S::Sally.Garden@climatecommission.govt.nz::acec2c1a-3966-4f6e-824f-c8c0162b8d05" providerId="AD"/>
  <p188:author id="{11D74F6B-EC3D-102C-E162-10311B306490}" name="Zoe Mack" initials="ZM" userId="S::zoe.mack@climatecommission.govt.nz::30d19d72-1330-409a-8c12-3ff24651232a" providerId="AD"/>
  <p188:author id="{E14D216C-7AE9-B578-8E30-6036D5AAD248}" name="Jo Hendy" initials="JH" userId="S::Jo.Hendy@climatecommission.govt.nz::8ef8c456-52e6-4395-8048-c9ccb4ad290b" providerId="AD"/>
  <p188:author id="{5F889B6F-6A57-9933-CDFE-1C4E9E347B6E}" name="Robin Campbell" initials="RC" userId="S::robin.campbell@climatecommission.govt.nz::e95b33d1-db3c-4569-9f00-e6e6915ecd4e" providerId="AD"/>
  <p188:author id="{DDF06C75-7DF3-1D30-789B-AAAE55466717}" name="Eva Murray" initials="EM" userId="Eva Murray" providerId="None"/>
  <p188:author id="{21DE9876-B320-104E-A785-CAC08E7B74EF}" name="Simon Neale" initials="SN" userId="S::Simon.Neale@climatecommission.govt.nz::f268718a-a602-4862-9f68-3fcc24a8738a" providerId="AD"/>
  <p188:author id="{6CDEB478-6A5E-DBF1-5B12-F504D8F12B42}" name="Rachael Young" initials="RY" userId="S::rachael.young@climatecommission.govt.nz::1295636b-a076-4aec-948e-d630cf0241f4" providerId="AD"/>
  <p188:author id="{73E1837A-9D11-D675-A6D7-B4A10BD8ADEA}" name="Robin Wilkinson" initials="RW" userId="S::robin.wilkinson@climatecommission.govt.nz::dfbfc60e-c6ed-43f0-bd99-830024e16c6c" providerId="AD"/>
  <p188:author id="{6D3FBF7E-B42B-E87B-4C88-73A7FB2F9022}" name="Rachael Young" initials="RY" userId="S::Rachael.Young@climatecommission.govt.nz::1295636b-a076-4aec-948e-d630cf0241f4" providerId="AD"/>
  <p188:author id="{7F483A87-7347-0A7B-9816-413D9331DAC9}" name="Marcus Stickley" initials="MS" userId="S::Marcus.Stickley@climatecommission.govt.nz::a3ea30bc-0fbe-4e4b-8c8b-8954f9dfb99a" providerId="AD"/>
  <p188:author id="{C9177BA0-02BA-CE24-5339-D588A3165899}" name="Matthew Smith" initials="MS" userId="S::Matthew.Smith@climatecommission.govt.nz::08fe72e0-cfbc-4def-baa0-d08dc6258106" providerId="AD"/>
  <p188:author id="{B6CD5AB1-E1C8-9CEB-E8A1-EE508553FFE5}" name="Bridget Acton" initials="BA" userId="S::bridget.acton@climatecommission.govt.nz::c367f670-6204-4ab7-b2b6-9cf6f70dce2a" providerId="AD"/>
  <p188:author id="{A69BBAB9-4C07-4C4B-CB29-6D3EA67BCCAB}" name="Khushboo Singh" initials="KS" userId="S::khushboo.singh@climatecommission.govt.nz::f6f93c99-7a90-4aa1-97e9-ea297d02d109" providerId="AD"/>
  <p188:author id="{460BC3C2-FF2F-BAF3-5C6C-EF6A7EBEA4CA}" name="Simon Neale" initials="SN" userId="S::simon.neale@climatecommission.govt.nz::f268718a-a602-4862-9f68-3fcc24a8738a" providerId="AD"/>
  <p188:author id="{7536B9DC-D30F-6BF4-39C3-46FE1FAB253C}" name="Khushboo Singh" initials="KS" userId="S::Khushboo.Singh@climatecommission.govt.nz::f6f93c99-7a90-4aa1-97e9-ea297d02d109" providerId="AD"/>
  <p188:author id="{4E4EB4FB-A9DD-0D56-53B1-FBE34556C527}" name="Zoe Mack" initials="ZM" userId="S::Zoe.Mack@climatecommission.govt.nz::30d19d72-1330-409a-8c12-3ff24651232a" providerId="AD"/>
  <p188:author id="{4CE07BFD-F313-F755-6417-6DE3947AB9C1}" name="Robin Wilkinson" initials="RW" userId="S::Robin.Wilkinson@climatecommission.govt.nz::dfbfc60e-c6ed-43f0-bd99-830024e16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1FF"/>
    <a:srgbClr val="C4F2FF"/>
    <a:srgbClr val="D4F1FF"/>
    <a:srgbClr val="D9F1FF"/>
    <a:srgbClr val="CCECFF"/>
    <a:srgbClr val="CCFFFF"/>
    <a:srgbClr val="C3F4FF"/>
    <a:srgbClr val="E1F9FF"/>
    <a:srgbClr val="F0F9F2"/>
    <a:srgbClr val="EC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832" autoAdjust="0"/>
  </p:normalViewPr>
  <p:slideViewPr>
    <p:cSldViewPr snapToGrid="0">
      <p:cViewPr varScale="1">
        <p:scale>
          <a:sx n="88" d="100"/>
          <a:sy n="88" d="100"/>
        </p:scale>
        <p:origin x="22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ushboo Singh" userId="f6f93c99-7a90-4aa1-97e9-ea297d02d109" providerId="ADAL" clId="{500776B3-11D8-4298-B17E-27E5FF608CED}"/>
    <pc:docChg chg="undo custSel addSld delSld modSld">
      <pc:chgData name="Khushboo Singh" userId="f6f93c99-7a90-4aa1-97e9-ea297d02d109" providerId="ADAL" clId="{500776B3-11D8-4298-B17E-27E5FF608CED}" dt="2025-05-07T22:23:48.012" v="30" actId="2696"/>
      <pc:docMkLst>
        <pc:docMk/>
      </pc:docMkLst>
      <pc:sldChg chg="modNotesTx">
        <pc:chgData name="Khushboo Singh" userId="f6f93c99-7a90-4aa1-97e9-ea297d02d109" providerId="ADAL" clId="{500776B3-11D8-4298-B17E-27E5FF608CED}" dt="2025-05-07T22:22:10.184" v="3" actId="20577"/>
        <pc:sldMkLst>
          <pc:docMk/>
          <pc:sldMk cId="1401498145" sldId="256"/>
        </pc:sldMkLst>
      </pc:sldChg>
      <pc:sldChg chg="modNotesTx">
        <pc:chgData name="Khushboo Singh" userId="f6f93c99-7a90-4aa1-97e9-ea297d02d109" providerId="ADAL" clId="{500776B3-11D8-4298-B17E-27E5FF608CED}" dt="2025-05-07T22:23:22.843" v="28" actId="20577"/>
        <pc:sldMkLst>
          <pc:docMk/>
          <pc:sldMk cId="2266255021" sldId="271"/>
        </pc:sldMkLst>
      </pc:sldChg>
      <pc:sldChg chg="modNotesTx">
        <pc:chgData name="Khushboo Singh" userId="f6f93c99-7a90-4aa1-97e9-ea297d02d109" providerId="ADAL" clId="{500776B3-11D8-4298-B17E-27E5FF608CED}" dt="2025-05-07T22:23:18.292" v="27" actId="20577"/>
        <pc:sldMkLst>
          <pc:docMk/>
          <pc:sldMk cId="3293543894" sldId="599"/>
        </pc:sldMkLst>
      </pc:sldChg>
      <pc:sldChg chg="modNotesTx">
        <pc:chgData name="Khushboo Singh" userId="f6f93c99-7a90-4aa1-97e9-ea297d02d109" providerId="ADAL" clId="{500776B3-11D8-4298-B17E-27E5FF608CED}" dt="2025-05-07T22:22:45.944" v="13" actId="5793"/>
        <pc:sldMkLst>
          <pc:docMk/>
          <pc:sldMk cId="1612911502" sldId="745"/>
        </pc:sldMkLst>
      </pc:sldChg>
      <pc:sldChg chg="modNotesTx">
        <pc:chgData name="Khushboo Singh" userId="f6f93c99-7a90-4aa1-97e9-ea297d02d109" providerId="ADAL" clId="{500776B3-11D8-4298-B17E-27E5FF608CED}" dt="2025-05-07T22:22:23.290" v="6" actId="20577"/>
        <pc:sldMkLst>
          <pc:docMk/>
          <pc:sldMk cId="587825010" sldId="756"/>
        </pc:sldMkLst>
      </pc:sldChg>
      <pc:sldChg chg="modNotesTx">
        <pc:chgData name="Khushboo Singh" userId="f6f93c99-7a90-4aa1-97e9-ea297d02d109" providerId="ADAL" clId="{500776B3-11D8-4298-B17E-27E5FF608CED}" dt="2025-05-07T22:22:37.827" v="10" actId="5793"/>
        <pc:sldMkLst>
          <pc:docMk/>
          <pc:sldMk cId="801921074" sldId="761"/>
        </pc:sldMkLst>
      </pc:sldChg>
      <pc:sldChg chg="add del modNotesTx">
        <pc:chgData name="Khushboo Singh" userId="f6f93c99-7a90-4aa1-97e9-ea297d02d109" providerId="ADAL" clId="{500776B3-11D8-4298-B17E-27E5FF608CED}" dt="2025-05-07T22:22:54.508" v="16" actId="47"/>
        <pc:sldMkLst>
          <pc:docMk/>
          <pc:sldMk cId="2088722107" sldId="762"/>
        </pc:sldMkLst>
      </pc:sldChg>
      <pc:sldChg chg="del">
        <pc:chgData name="Khushboo Singh" userId="f6f93c99-7a90-4aa1-97e9-ea297d02d109" providerId="ADAL" clId="{500776B3-11D8-4298-B17E-27E5FF608CED}" dt="2025-05-07T22:23:48.012" v="30" actId="2696"/>
        <pc:sldMkLst>
          <pc:docMk/>
          <pc:sldMk cId="1765617766" sldId="764"/>
        </pc:sldMkLst>
      </pc:sldChg>
      <pc:sldChg chg="del">
        <pc:chgData name="Khushboo Singh" userId="f6f93c99-7a90-4aa1-97e9-ea297d02d109" providerId="ADAL" clId="{500776B3-11D8-4298-B17E-27E5FF608CED}" dt="2025-05-07T22:23:48.012" v="30" actId="2696"/>
        <pc:sldMkLst>
          <pc:docMk/>
          <pc:sldMk cId="1711046470" sldId="767"/>
        </pc:sldMkLst>
      </pc:sldChg>
      <pc:sldChg chg="modNotesTx">
        <pc:chgData name="Khushboo Singh" userId="f6f93c99-7a90-4aa1-97e9-ea297d02d109" providerId="ADAL" clId="{500776B3-11D8-4298-B17E-27E5FF608CED}" dt="2025-05-07T22:22:12.248" v="4" actId="20577"/>
        <pc:sldMkLst>
          <pc:docMk/>
          <pc:sldMk cId="985276249" sldId="768"/>
        </pc:sldMkLst>
      </pc:sldChg>
      <pc:sldChg chg="modNotesTx">
        <pc:chgData name="Khushboo Singh" userId="f6f93c99-7a90-4aa1-97e9-ea297d02d109" providerId="ADAL" clId="{500776B3-11D8-4298-B17E-27E5FF608CED}" dt="2025-05-07T22:22:18.297" v="5" actId="20577"/>
        <pc:sldMkLst>
          <pc:docMk/>
          <pc:sldMk cId="4150477034" sldId="769"/>
        </pc:sldMkLst>
      </pc:sldChg>
      <pc:sldChg chg="del">
        <pc:chgData name="Khushboo Singh" userId="f6f93c99-7a90-4aa1-97e9-ea297d02d109" providerId="ADAL" clId="{500776B3-11D8-4298-B17E-27E5FF608CED}" dt="2025-05-07T22:23:48.012" v="30" actId="2696"/>
        <pc:sldMkLst>
          <pc:docMk/>
          <pc:sldMk cId="3773017942" sldId="771"/>
        </pc:sldMkLst>
      </pc:sldChg>
      <pc:sldChg chg="modNotesTx">
        <pc:chgData name="Khushboo Singh" userId="f6f93c99-7a90-4aa1-97e9-ea297d02d109" providerId="ADAL" clId="{500776B3-11D8-4298-B17E-27E5FF608CED}" dt="2025-05-07T22:22:41.322" v="11" actId="20577"/>
        <pc:sldMkLst>
          <pc:docMk/>
          <pc:sldMk cId="3100245312" sldId="772"/>
        </pc:sldMkLst>
      </pc:sldChg>
      <pc:sldChg chg="modNotesTx">
        <pc:chgData name="Khushboo Singh" userId="f6f93c99-7a90-4aa1-97e9-ea297d02d109" providerId="ADAL" clId="{500776B3-11D8-4298-B17E-27E5FF608CED}" dt="2025-05-07T22:23:04.161" v="18" actId="20577"/>
        <pc:sldMkLst>
          <pc:docMk/>
          <pc:sldMk cId="362595097" sldId="773"/>
        </pc:sldMkLst>
      </pc:sldChg>
      <pc:sldChg chg="modNotesTx">
        <pc:chgData name="Khushboo Singh" userId="f6f93c99-7a90-4aa1-97e9-ea297d02d109" providerId="ADAL" clId="{500776B3-11D8-4298-B17E-27E5FF608CED}" dt="2025-05-07T22:22:58.797" v="17" actId="20577"/>
        <pc:sldMkLst>
          <pc:docMk/>
          <pc:sldMk cId="3820572352" sldId="774"/>
        </pc:sldMkLst>
      </pc:sldChg>
      <pc:sldChg chg="del">
        <pc:chgData name="Khushboo Singh" userId="f6f93c99-7a90-4aa1-97e9-ea297d02d109" providerId="ADAL" clId="{500776B3-11D8-4298-B17E-27E5FF608CED}" dt="2025-05-07T22:23:48.012" v="30" actId="2696"/>
        <pc:sldMkLst>
          <pc:docMk/>
          <pc:sldMk cId="3957128156" sldId="775"/>
        </pc:sldMkLst>
      </pc:sldChg>
      <pc:sldChg chg="del">
        <pc:chgData name="Khushboo Singh" userId="f6f93c99-7a90-4aa1-97e9-ea297d02d109" providerId="ADAL" clId="{500776B3-11D8-4298-B17E-27E5FF608CED}" dt="2025-05-07T22:23:48.012" v="30" actId="2696"/>
        <pc:sldMkLst>
          <pc:docMk/>
          <pc:sldMk cId="4241452916" sldId="776"/>
        </pc:sldMkLst>
      </pc:sldChg>
      <pc:sldChg chg="modNotesTx">
        <pc:chgData name="Khushboo Singh" userId="f6f93c99-7a90-4aa1-97e9-ea297d02d109" providerId="ADAL" clId="{500776B3-11D8-4298-B17E-27E5FF608CED}" dt="2025-05-07T22:22:33.574" v="8" actId="20577"/>
        <pc:sldMkLst>
          <pc:docMk/>
          <pc:sldMk cId="4163529279" sldId="777"/>
        </pc:sldMkLst>
      </pc:sldChg>
      <pc:sldChg chg="del">
        <pc:chgData name="Khushboo Singh" userId="f6f93c99-7a90-4aa1-97e9-ea297d02d109" providerId="ADAL" clId="{500776B3-11D8-4298-B17E-27E5FF608CED}" dt="2025-05-07T22:23:48.012" v="30" actId="2696"/>
        <pc:sldMkLst>
          <pc:docMk/>
          <pc:sldMk cId="3081536997" sldId="778"/>
        </pc:sldMkLst>
      </pc:sldChg>
      <pc:sldChg chg="del">
        <pc:chgData name="Khushboo Singh" userId="f6f93c99-7a90-4aa1-97e9-ea297d02d109" providerId="ADAL" clId="{500776B3-11D8-4298-B17E-27E5FF608CED}" dt="2025-05-07T22:23:48.012" v="30" actId="2696"/>
        <pc:sldMkLst>
          <pc:docMk/>
          <pc:sldMk cId="3679879333" sldId="779"/>
        </pc:sldMkLst>
      </pc:sldChg>
      <pc:sldChg chg="del">
        <pc:chgData name="Khushboo Singh" userId="f6f93c99-7a90-4aa1-97e9-ea297d02d109" providerId="ADAL" clId="{500776B3-11D8-4298-B17E-27E5FF608CED}" dt="2025-05-07T22:23:48.012" v="30" actId="2696"/>
        <pc:sldMkLst>
          <pc:docMk/>
          <pc:sldMk cId="2072789598" sldId="780"/>
        </pc:sldMkLst>
      </pc:sldChg>
      <pc:sldChg chg="modNotesTx">
        <pc:chgData name="Khushboo Singh" userId="f6f93c99-7a90-4aa1-97e9-ea297d02d109" providerId="ADAL" clId="{500776B3-11D8-4298-B17E-27E5FF608CED}" dt="2025-05-07T22:23:08.551" v="25" actId="20577"/>
        <pc:sldMkLst>
          <pc:docMk/>
          <pc:sldMk cId="1558688179" sldId="781"/>
        </pc:sldMkLst>
      </pc:sldChg>
      <pc:sldChg chg="modNotesTx">
        <pc:chgData name="Khushboo Singh" userId="f6f93c99-7a90-4aa1-97e9-ea297d02d109" providerId="ADAL" clId="{500776B3-11D8-4298-B17E-27E5FF608CED}" dt="2025-05-07T22:23:12.838" v="26" actId="20577"/>
        <pc:sldMkLst>
          <pc:docMk/>
          <pc:sldMk cId="1137063025" sldId="782"/>
        </pc:sldMkLst>
      </pc:sldChg>
      <pc:sldChg chg="del">
        <pc:chgData name="Khushboo Singh" userId="f6f93c99-7a90-4aa1-97e9-ea297d02d109" providerId="ADAL" clId="{500776B3-11D8-4298-B17E-27E5FF608CED}" dt="2025-05-07T22:23:48.012" v="30" actId="2696"/>
        <pc:sldMkLst>
          <pc:docMk/>
          <pc:sldMk cId="2828107002" sldId="783"/>
        </pc:sldMkLst>
      </pc:sldChg>
      <pc:sldChg chg="modNotesTx">
        <pc:chgData name="Khushboo Singh" userId="f6f93c99-7a90-4aa1-97e9-ea297d02d109" providerId="ADAL" clId="{500776B3-11D8-4298-B17E-27E5FF608CED}" dt="2025-05-07T22:22:28.109" v="7" actId="20577"/>
        <pc:sldMkLst>
          <pc:docMk/>
          <pc:sldMk cId="1025184812" sldId="784"/>
        </pc:sldMkLst>
      </pc:sldChg>
      <pc:sldChg chg="del">
        <pc:chgData name="Khushboo Singh" userId="f6f93c99-7a90-4aa1-97e9-ea297d02d109" providerId="ADAL" clId="{500776B3-11D8-4298-B17E-27E5FF608CED}" dt="2025-05-07T22:23:28.550" v="29" actId="2696"/>
        <pc:sldMkLst>
          <pc:docMk/>
          <pc:sldMk cId="1519366438" sldId="785"/>
        </pc:sldMkLst>
      </pc:sldChg>
      <pc:sldChg chg="del">
        <pc:chgData name="Khushboo Singh" userId="f6f93c99-7a90-4aa1-97e9-ea297d02d109" providerId="ADAL" clId="{500776B3-11D8-4298-B17E-27E5FF608CED}" dt="2025-05-07T22:23:48.012" v="30" actId="2696"/>
        <pc:sldMkLst>
          <pc:docMk/>
          <pc:sldMk cId="2344868877" sldId="787"/>
        </pc:sldMkLst>
      </pc:sldChg>
      <pc:sldChg chg="del">
        <pc:chgData name="Khushboo Singh" userId="f6f93c99-7a90-4aa1-97e9-ea297d02d109" providerId="ADAL" clId="{500776B3-11D8-4298-B17E-27E5FF608CED}" dt="2025-05-07T22:23:48.012" v="30" actId="2696"/>
        <pc:sldMkLst>
          <pc:docMk/>
          <pc:sldMk cId="1223652363" sldId="788"/>
        </pc:sldMkLst>
      </pc:sldChg>
    </pc:docChg>
  </pc:docChgLst>
</pc:chgInfo>
</file>

<file path=ppt/comments/modernComment_2F9_2FCC5832.xml><?xml version="1.0" encoding="utf-8"?>
<p188:cmLst xmlns:a="http://schemas.openxmlformats.org/drawingml/2006/main" xmlns:r="http://schemas.openxmlformats.org/officeDocument/2006/relationships" xmlns:p188="http://schemas.microsoft.com/office/powerpoint/2018/8/main">
  <p188:cm id="{CC86CF22-A079-4088-B0DC-1C61BBCCEA6E}" authorId="{4CE07BFD-F313-F755-6417-6DE3947AB9C1}" created="2025-05-07T02:48:39.324">
    <pc:sldMkLst xmlns:pc="http://schemas.microsoft.com/office/powerpoint/2013/main/command">
      <pc:docMk/>
      <pc:sldMk cId="801921074" sldId="761"/>
    </pc:sldMkLst>
    <p188:replyLst>
      <p188:reply id="{0CB6CAB9-87C2-4E49-8D2B-47AA4973EA75}" authorId="{C9177BA0-02BA-CE24-5339-D588A3165899}" created="2025-05-07T03:45:43.951">
        <p188:txBody>
          <a:bodyPr/>
          <a:lstStyle/>
          <a:p>
            <a:r>
              <a:rPr lang="en-NZ"/>
              <a:t>It is referred to on the slide already, with the caveat on the last bullet point that the higher auction volume is "subject to adequate price guardrails". I don’t think I can include it in more detail than that while still keeping it pithy enough for the slide.
I have added a point in the speaking notes to explicitly call it out that our advice is a package, and if taken, the price control settings will ensure the volume only enters the market if it is needed.</a:t>
            </a:r>
          </a:p>
        </p188:txBody>
      </p188:reply>
      <p188:reply id="{89C6125C-8A5F-4785-BBC4-1906FE805CE2}" authorId="{4CE07BFD-F313-F755-6417-6DE3947AB9C1}" created="2025-05-07T04:23:42.480">
        <p188:txBody>
          <a:bodyPr/>
          <a:lstStyle/>
          <a:p>
            <a:r>
              <a:rPr lang="en-NZ"/>
              <a:t>The nuance of volumes being 'offered' and 'adequate guardrails' wouldn't be clear to me if I hadn't had the benefit of hearing the project conversations. Agree that there isn't room on the slide, but could we add a final talking point that spells out? Something like: ".... Ensure that these units only enter the market if needed. It's important to note that our recommendation is for what *may* be auctioned, but if the market already has sufficient units to cover demand then they won't all sell".
Realise it's saying it twice, but the latter is much easier to understand for most folk.</a:t>
            </a:r>
          </a:p>
        </p188:txBody>
      </p188:reply>
      <p188:reply id="{89BF29B9-535B-46AC-A9ED-6203BE4E0652}" authorId="{C9177BA0-02BA-CE24-5339-D588A3165899}" created="2025-05-07T05:46:38.398">
        <p188:txBody>
          <a:bodyPr/>
          <a:lstStyle/>
          <a:p>
            <a:r>
              <a:rPr lang="en-NZ"/>
              <a:t>Ok.. Have so added.</a:t>
            </a:r>
          </a:p>
        </p188:txBody>
      </p188:reply>
    </p188:replyLst>
    <p188:txBody>
      <a:bodyPr/>
      <a:lstStyle/>
      <a:p>
        <a:r>
          <a:rPr lang="en-NZ"/>
          <a:t>[@Matthew Smith] can we add the point (both on the slide, and in talking points) that: our rec is for what *may* be auctioned - but there is no guarantee the units will all sell. If the market has sufficient units to cover demand, then the auctions could wholly/partially decline. This would be the system working as intended, to self-correct.</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B9039-D03B-45B9-A2A1-2DA7CA11169D}" type="doc">
      <dgm:prSet loTypeId="urn:microsoft.com/office/officeart/2017/3/layout/DropPinTimeline" loCatId="process" qsTypeId="urn:microsoft.com/office/officeart/2005/8/quickstyle/simple2" qsCatId="simple" csTypeId="urn:microsoft.com/office/officeart/2005/8/colors/accent3_2" csCatId="accent3" phldr="1"/>
      <dgm:spPr/>
      <dgm:t>
        <a:bodyPr/>
        <a:lstStyle/>
        <a:p>
          <a:endParaRPr lang="en-US"/>
        </a:p>
      </dgm:t>
    </dgm:pt>
    <dgm:pt modelId="{61A3A210-8928-44E7-9B1B-23C3F57AB604}">
      <dgm:prSet/>
      <dgm:spPr/>
      <dgm:t>
        <a:bodyPr/>
        <a:lstStyle/>
        <a:p>
          <a:pPr>
            <a:defRPr b="1"/>
          </a:pPr>
          <a:r>
            <a:rPr lang="en-NZ" noProof="0"/>
            <a:t>Mid-2025</a:t>
          </a:r>
        </a:p>
      </dgm:t>
    </dgm:pt>
    <dgm:pt modelId="{E63CD0AF-7796-48AD-ADB6-9408B982683E}" type="parTrans" cxnId="{A0057229-EDDC-43E3-BEE0-2EB76A65EFA3}">
      <dgm:prSet/>
      <dgm:spPr/>
      <dgm:t>
        <a:bodyPr/>
        <a:lstStyle/>
        <a:p>
          <a:endParaRPr lang="en-NZ" noProof="0"/>
        </a:p>
      </dgm:t>
    </dgm:pt>
    <dgm:pt modelId="{2F73EC21-C32F-4355-ABA0-3EFC782CFD79}" type="sibTrans" cxnId="{A0057229-EDDC-43E3-BEE0-2EB76A65EFA3}">
      <dgm:prSet/>
      <dgm:spPr/>
      <dgm:t>
        <a:bodyPr/>
        <a:lstStyle/>
        <a:p>
          <a:endParaRPr lang="en-NZ" noProof="0"/>
        </a:p>
      </dgm:t>
    </dgm:pt>
    <dgm:pt modelId="{30CDA38F-A09B-4DDD-B063-109D007C472C}">
      <dgm:prSet custT="1"/>
      <dgm:spPr/>
      <dgm:t>
        <a:bodyPr/>
        <a:lstStyle/>
        <a:p>
          <a:r>
            <a:rPr lang="en-NZ" sz="1700" noProof="0"/>
            <a:t>MfE to consult on NZ ETS settings. </a:t>
          </a:r>
        </a:p>
      </dgm:t>
    </dgm:pt>
    <dgm:pt modelId="{69CD7D0B-B229-4762-8AFE-2EB5F64D2B2A}" type="parTrans" cxnId="{9FDA98EF-AD2A-4CC6-898E-ECA828225270}">
      <dgm:prSet/>
      <dgm:spPr/>
      <dgm:t>
        <a:bodyPr/>
        <a:lstStyle/>
        <a:p>
          <a:endParaRPr lang="en-NZ" noProof="0"/>
        </a:p>
      </dgm:t>
    </dgm:pt>
    <dgm:pt modelId="{42849197-8637-4A0E-AD30-AF35BB456766}" type="sibTrans" cxnId="{9FDA98EF-AD2A-4CC6-898E-ECA828225270}">
      <dgm:prSet/>
      <dgm:spPr/>
      <dgm:t>
        <a:bodyPr/>
        <a:lstStyle/>
        <a:p>
          <a:endParaRPr lang="en-NZ" noProof="0"/>
        </a:p>
      </dgm:t>
    </dgm:pt>
    <dgm:pt modelId="{78752134-3845-4ED3-A39F-810DF834F1C3}">
      <dgm:prSet/>
      <dgm:spPr/>
      <dgm:t>
        <a:bodyPr/>
        <a:lstStyle/>
        <a:p>
          <a:pPr>
            <a:defRPr b="1"/>
          </a:pPr>
          <a:r>
            <a:rPr lang="en-NZ" noProof="0"/>
            <a:t>30 September 2025</a:t>
          </a:r>
        </a:p>
      </dgm:t>
    </dgm:pt>
    <dgm:pt modelId="{EF39C6AA-712D-42BB-9842-2403D08650CB}" type="parTrans" cxnId="{11093A99-432D-4014-91B2-22E7BC818F57}">
      <dgm:prSet/>
      <dgm:spPr/>
      <dgm:t>
        <a:bodyPr/>
        <a:lstStyle/>
        <a:p>
          <a:endParaRPr lang="en-NZ" noProof="0"/>
        </a:p>
      </dgm:t>
    </dgm:pt>
    <dgm:pt modelId="{421E09DC-47C0-4F06-BA99-F5DC28ECDF88}" type="sibTrans" cxnId="{11093A99-432D-4014-91B2-22E7BC818F57}">
      <dgm:prSet/>
      <dgm:spPr/>
      <dgm:t>
        <a:bodyPr/>
        <a:lstStyle/>
        <a:p>
          <a:endParaRPr lang="en-NZ" noProof="0"/>
        </a:p>
      </dgm:t>
    </dgm:pt>
    <dgm:pt modelId="{FD8A2F3D-2892-4D58-9D2B-87B12CD62847}">
      <dgm:prSet custT="1"/>
      <dgm:spPr/>
      <dgm:t>
        <a:bodyPr/>
        <a:lstStyle/>
        <a:p>
          <a:r>
            <a:rPr lang="en-NZ" sz="1700" noProof="0"/>
            <a:t>Government must finalise NZ ETS settings regulations for 2026–2030.</a:t>
          </a:r>
        </a:p>
      </dgm:t>
    </dgm:pt>
    <dgm:pt modelId="{45365F35-7431-4ABA-BB1A-756BB56BAC96}" type="parTrans" cxnId="{70A3DF0D-D188-4498-96A8-FC5C918B606A}">
      <dgm:prSet/>
      <dgm:spPr/>
      <dgm:t>
        <a:bodyPr/>
        <a:lstStyle/>
        <a:p>
          <a:endParaRPr lang="en-NZ" noProof="0"/>
        </a:p>
      </dgm:t>
    </dgm:pt>
    <dgm:pt modelId="{FFEF3DF0-8A48-46D0-8F8A-FBCA9E4F6A7F}" type="sibTrans" cxnId="{70A3DF0D-D188-4498-96A8-FC5C918B606A}">
      <dgm:prSet/>
      <dgm:spPr/>
      <dgm:t>
        <a:bodyPr/>
        <a:lstStyle/>
        <a:p>
          <a:endParaRPr lang="en-NZ" noProof="0"/>
        </a:p>
      </dgm:t>
    </dgm:pt>
    <dgm:pt modelId="{60107F2E-EB23-460E-AB30-A09B38309267}">
      <dgm:prSet/>
      <dgm:spPr/>
      <dgm:t>
        <a:bodyPr/>
        <a:lstStyle/>
        <a:p>
          <a:pPr>
            <a:defRPr b="1"/>
          </a:pPr>
          <a:r>
            <a:rPr lang="en-NZ" noProof="0"/>
            <a:t>31 December 2025</a:t>
          </a:r>
        </a:p>
      </dgm:t>
    </dgm:pt>
    <dgm:pt modelId="{766D5083-65B2-4455-9BAA-935A1C4B29DF}" type="parTrans" cxnId="{6D6F7919-C0D5-4AD0-A553-F9928193E706}">
      <dgm:prSet/>
      <dgm:spPr/>
      <dgm:t>
        <a:bodyPr/>
        <a:lstStyle/>
        <a:p>
          <a:endParaRPr lang="en-NZ" noProof="0"/>
        </a:p>
      </dgm:t>
    </dgm:pt>
    <dgm:pt modelId="{E96FDC46-7941-4326-8625-B7A2CC2A3C2D}" type="sibTrans" cxnId="{6D6F7919-C0D5-4AD0-A553-F9928193E706}">
      <dgm:prSet/>
      <dgm:spPr/>
      <dgm:t>
        <a:bodyPr/>
        <a:lstStyle/>
        <a:p>
          <a:endParaRPr lang="en-NZ" noProof="0"/>
        </a:p>
      </dgm:t>
    </dgm:pt>
    <dgm:pt modelId="{AC1448DB-B213-4445-BD19-96512AC710ED}">
      <dgm:prSet custT="1"/>
      <dgm:spPr/>
      <dgm:t>
        <a:bodyPr/>
        <a:lstStyle/>
        <a:p>
          <a:r>
            <a:rPr lang="en-NZ" sz="1700" noProof="0"/>
            <a:t>Government must decide on fourth emissions budget, revisions to existing emissions budgets and to 2050 target.</a:t>
          </a:r>
        </a:p>
      </dgm:t>
    </dgm:pt>
    <dgm:pt modelId="{933BE0D6-9F9C-4AF2-BE72-4B14AA911EAC}" type="parTrans" cxnId="{29892828-6881-4542-A8F7-008DC0664A4D}">
      <dgm:prSet/>
      <dgm:spPr/>
      <dgm:t>
        <a:bodyPr/>
        <a:lstStyle/>
        <a:p>
          <a:endParaRPr lang="en-NZ" noProof="0"/>
        </a:p>
      </dgm:t>
    </dgm:pt>
    <dgm:pt modelId="{E4ADF8EE-C312-458D-B92A-1F94495D189C}" type="sibTrans" cxnId="{29892828-6881-4542-A8F7-008DC0664A4D}">
      <dgm:prSet/>
      <dgm:spPr/>
      <dgm:t>
        <a:bodyPr/>
        <a:lstStyle/>
        <a:p>
          <a:endParaRPr lang="en-NZ" noProof="0"/>
        </a:p>
      </dgm:t>
    </dgm:pt>
    <dgm:pt modelId="{733D5E9D-4330-4DE8-B772-4C88CA59E0F5}">
      <dgm:prSet/>
      <dgm:spPr/>
      <dgm:t>
        <a:bodyPr/>
        <a:lstStyle/>
        <a:p>
          <a:pPr>
            <a:defRPr b="1"/>
          </a:pPr>
          <a:r>
            <a:rPr lang="en-NZ" noProof="0"/>
            <a:t>Early 2026</a:t>
          </a:r>
        </a:p>
      </dgm:t>
    </dgm:pt>
    <dgm:pt modelId="{B074FE31-D262-44FC-BD5E-4425ADDF2081}" type="parTrans" cxnId="{31996A19-007A-41C4-AA9A-81531F20F646}">
      <dgm:prSet/>
      <dgm:spPr/>
      <dgm:t>
        <a:bodyPr/>
        <a:lstStyle/>
        <a:p>
          <a:endParaRPr lang="en-NZ" noProof="0"/>
        </a:p>
      </dgm:t>
    </dgm:pt>
    <dgm:pt modelId="{E596C0E6-D926-463C-998D-231408B555AD}" type="sibTrans" cxnId="{31996A19-007A-41C4-AA9A-81531F20F646}">
      <dgm:prSet/>
      <dgm:spPr/>
      <dgm:t>
        <a:bodyPr/>
        <a:lstStyle/>
        <a:p>
          <a:endParaRPr lang="en-NZ" noProof="0"/>
        </a:p>
      </dgm:t>
    </dgm:pt>
    <dgm:pt modelId="{2A5ABFF9-2E13-46F3-A6AD-C3508E323F15}">
      <dgm:prSet custT="1"/>
      <dgm:spPr/>
      <dgm:t>
        <a:bodyPr/>
        <a:lstStyle/>
        <a:p>
          <a:r>
            <a:rPr lang="en-NZ" sz="1700" noProof="0"/>
            <a:t>Next NZ ETS settings advice, for 2027–2031. </a:t>
          </a:r>
        </a:p>
      </dgm:t>
    </dgm:pt>
    <dgm:pt modelId="{79610771-C813-49D2-80D2-C3D1C91C804F}" type="parTrans" cxnId="{1F1EAEEF-6D2A-4793-8C9A-77B96D9F5496}">
      <dgm:prSet/>
      <dgm:spPr/>
      <dgm:t>
        <a:bodyPr/>
        <a:lstStyle/>
        <a:p>
          <a:endParaRPr lang="en-NZ" noProof="0"/>
        </a:p>
      </dgm:t>
    </dgm:pt>
    <dgm:pt modelId="{5A51DD78-B924-4F92-948C-EC52078E8A8D}" type="sibTrans" cxnId="{1F1EAEEF-6D2A-4793-8C9A-77B96D9F5496}">
      <dgm:prSet/>
      <dgm:spPr/>
      <dgm:t>
        <a:bodyPr/>
        <a:lstStyle/>
        <a:p>
          <a:endParaRPr lang="en-NZ" noProof="0"/>
        </a:p>
      </dgm:t>
    </dgm:pt>
    <dgm:pt modelId="{C0AC25B5-8B58-4FD1-B2C0-A51C7E5494A9}" type="pres">
      <dgm:prSet presAssocID="{ACBB9039-D03B-45B9-A2A1-2DA7CA11169D}" presName="root" presStyleCnt="0">
        <dgm:presLayoutVars>
          <dgm:chMax/>
          <dgm:chPref/>
          <dgm:animLvl val="lvl"/>
        </dgm:presLayoutVars>
      </dgm:prSet>
      <dgm:spPr/>
    </dgm:pt>
    <dgm:pt modelId="{973A00A6-9E04-4AB8-BE27-0FD27E80FC5A}" type="pres">
      <dgm:prSet presAssocID="{ACBB9039-D03B-45B9-A2A1-2DA7CA11169D}" presName="divider" presStyleLbl="fgAcc1" presStyleIdx="0" presStyleCnt="5"/>
      <dgm:spPr>
        <a:solidFill>
          <a:schemeClr val="lt1">
            <a:alpha val="90000"/>
            <a:hueOff val="0"/>
            <a:satOff val="0"/>
            <a:lumOff val="0"/>
            <a:alphaOff val="0"/>
          </a:schemeClr>
        </a:solidFill>
        <a:ln w="57150" cap="flat" cmpd="sng" algn="ctr">
          <a:solidFill>
            <a:schemeClr val="accent3">
              <a:hueOff val="0"/>
              <a:satOff val="0"/>
              <a:lumOff val="0"/>
              <a:alphaOff val="0"/>
            </a:schemeClr>
          </a:solidFill>
          <a:prstDash val="solid"/>
          <a:miter lim="800000"/>
          <a:tailEnd type="triangle" w="lg" len="lg"/>
        </a:ln>
        <a:effectLst/>
      </dgm:spPr>
    </dgm:pt>
    <dgm:pt modelId="{C5B76445-309E-4442-8DC3-33AB68A37EA1}" type="pres">
      <dgm:prSet presAssocID="{ACBB9039-D03B-45B9-A2A1-2DA7CA11169D}" presName="nodes" presStyleCnt="0">
        <dgm:presLayoutVars>
          <dgm:chMax/>
          <dgm:chPref/>
          <dgm:animLvl val="lvl"/>
        </dgm:presLayoutVars>
      </dgm:prSet>
      <dgm:spPr/>
    </dgm:pt>
    <dgm:pt modelId="{513D6223-0E3C-4614-B06D-9B2D20259071}" type="pres">
      <dgm:prSet presAssocID="{61A3A210-8928-44E7-9B1B-23C3F57AB604}" presName="composite" presStyleCnt="0"/>
      <dgm:spPr/>
    </dgm:pt>
    <dgm:pt modelId="{384FE764-4535-46A2-9DEE-0C86CBB59B31}" type="pres">
      <dgm:prSet presAssocID="{61A3A210-8928-44E7-9B1B-23C3F57AB604}" presName="ConnectorPoint" presStyleLbl="lnNode1" presStyleIdx="0"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BF48598-7991-44D4-840C-CF3FA97DA398}" type="pres">
      <dgm:prSet presAssocID="{61A3A210-8928-44E7-9B1B-23C3F57AB604}" presName="DropPinPlaceHolder" presStyleCnt="0"/>
      <dgm:spPr/>
    </dgm:pt>
    <dgm:pt modelId="{5D752C79-607D-44AE-8666-99D02FAE03F7}" type="pres">
      <dgm:prSet presAssocID="{61A3A210-8928-44E7-9B1B-23C3F57AB604}" presName="DropPin" presStyleLbl="alignNode1" presStyleIdx="0" presStyleCnt="4"/>
      <dgm:spPr/>
    </dgm:pt>
    <dgm:pt modelId="{BA5588B7-4CA9-4FD9-AA71-D1523FBF33CB}" type="pres">
      <dgm:prSet presAssocID="{61A3A210-8928-44E7-9B1B-23C3F57AB604}"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060524D4-10F8-482E-BB5E-3F4E25691772}" type="pres">
      <dgm:prSet presAssocID="{61A3A210-8928-44E7-9B1B-23C3F57AB604}" presName="L2TextContainer" presStyleLbl="revTx" presStyleIdx="0" presStyleCnt="8">
        <dgm:presLayoutVars>
          <dgm:bulletEnabled val="1"/>
        </dgm:presLayoutVars>
      </dgm:prSet>
      <dgm:spPr/>
    </dgm:pt>
    <dgm:pt modelId="{8E162CDC-056D-4D8F-9550-E4A8907DBA28}" type="pres">
      <dgm:prSet presAssocID="{61A3A210-8928-44E7-9B1B-23C3F57AB604}" presName="L1TextContainer" presStyleLbl="revTx" presStyleIdx="1" presStyleCnt="8" custScaleX="68443" custLinFactNeighborX="-16479" custLinFactNeighborY="-10556">
        <dgm:presLayoutVars>
          <dgm:chMax val="1"/>
          <dgm:chPref val="1"/>
          <dgm:bulletEnabled val="1"/>
        </dgm:presLayoutVars>
      </dgm:prSet>
      <dgm:spPr/>
    </dgm:pt>
    <dgm:pt modelId="{20B47614-7745-4D69-9384-50F73728C549}" type="pres">
      <dgm:prSet presAssocID="{61A3A210-8928-44E7-9B1B-23C3F57AB604}" presName="ConnectLine" presStyleLbl="sibTrans1D1" presStyleIdx="0" presStyleCnt="4"/>
      <dgm:spPr>
        <a:noFill/>
        <a:ln w="28575" cap="flat" cmpd="sng" algn="ctr">
          <a:solidFill>
            <a:schemeClr val="accent3">
              <a:hueOff val="0"/>
              <a:satOff val="0"/>
              <a:lumOff val="0"/>
              <a:alphaOff val="0"/>
            </a:schemeClr>
          </a:solidFill>
          <a:prstDash val="dash"/>
          <a:miter lim="800000"/>
        </a:ln>
        <a:effectLst/>
      </dgm:spPr>
    </dgm:pt>
    <dgm:pt modelId="{89AE6CEB-D7F8-4BC9-973E-E26FCB42E73D}" type="pres">
      <dgm:prSet presAssocID="{61A3A210-8928-44E7-9B1B-23C3F57AB604}" presName="EmptyPlaceHolder" presStyleCnt="0"/>
      <dgm:spPr/>
    </dgm:pt>
    <dgm:pt modelId="{05C3A8E7-1411-466E-97DD-C88ECEB086B6}" type="pres">
      <dgm:prSet presAssocID="{2F73EC21-C32F-4355-ABA0-3EFC782CFD79}" presName="spaceBetweenRectangles" presStyleCnt="0"/>
      <dgm:spPr/>
    </dgm:pt>
    <dgm:pt modelId="{3DEBDED2-000E-4744-9C44-AA4FBD1758A8}" type="pres">
      <dgm:prSet presAssocID="{78752134-3845-4ED3-A39F-810DF834F1C3}" presName="composite" presStyleCnt="0"/>
      <dgm:spPr/>
    </dgm:pt>
    <dgm:pt modelId="{06232C57-0455-4259-B50F-75E2666E4C8E}" type="pres">
      <dgm:prSet presAssocID="{78752134-3845-4ED3-A39F-810DF834F1C3}" presName="ConnectorPoint" presStyleLbl="lnNode1" presStyleIdx="1"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C64B9DE-B50F-49CA-9E7E-16B526C4BB77}" type="pres">
      <dgm:prSet presAssocID="{78752134-3845-4ED3-A39F-810DF834F1C3}" presName="DropPinPlaceHolder" presStyleCnt="0"/>
      <dgm:spPr/>
    </dgm:pt>
    <dgm:pt modelId="{3A138702-57AB-44FA-8F5C-52ED61C1371E}" type="pres">
      <dgm:prSet presAssocID="{78752134-3845-4ED3-A39F-810DF834F1C3}" presName="DropPin" presStyleLbl="alignNode1" presStyleIdx="1" presStyleCnt="4"/>
      <dgm:spPr/>
    </dgm:pt>
    <dgm:pt modelId="{00DB64EF-E5CA-45B7-8B4A-FBB1C42365F8}" type="pres">
      <dgm:prSet presAssocID="{78752134-3845-4ED3-A39F-810DF834F1C3}"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12DA9C2-AA70-4DE4-9713-CC11E4C77A84}" type="pres">
      <dgm:prSet presAssocID="{78752134-3845-4ED3-A39F-810DF834F1C3}" presName="L2TextContainer" presStyleLbl="revTx" presStyleIdx="2" presStyleCnt="8">
        <dgm:presLayoutVars>
          <dgm:bulletEnabled val="1"/>
        </dgm:presLayoutVars>
      </dgm:prSet>
      <dgm:spPr/>
    </dgm:pt>
    <dgm:pt modelId="{45A6A75B-D4CB-4D2D-BC5A-121BA573C005}" type="pres">
      <dgm:prSet presAssocID="{78752134-3845-4ED3-A39F-810DF834F1C3}" presName="L1TextContainer" presStyleLbl="revTx" presStyleIdx="3" presStyleCnt="8" custScaleX="99873" custLinFactNeighborX="-244" custLinFactNeighborY="40112">
        <dgm:presLayoutVars>
          <dgm:chMax val="1"/>
          <dgm:chPref val="1"/>
          <dgm:bulletEnabled val="1"/>
        </dgm:presLayoutVars>
      </dgm:prSet>
      <dgm:spPr/>
    </dgm:pt>
    <dgm:pt modelId="{8E8E7467-176E-4AEC-BBC1-62A661E1C7AD}" type="pres">
      <dgm:prSet presAssocID="{78752134-3845-4ED3-A39F-810DF834F1C3}" presName="ConnectLine" presStyleLbl="sibTrans1D1" presStyleIdx="1" presStyleCnt="4"/>
      <dgm:spPr>
        <a:noFill/>
        <a:ln w="28575" cap="flat" cmpd="sng" algn="ctr">
          <a:solidFill>
            <a:schemeClr val="accent3">
              <a:hueOff val="0"/>
              <a:satOff val="0"/>
              <a:lumOff val="0"/>
              <a:alphaOff val="0"/>
            </a:schemeClr>
          </a:solidFill>
          <a:prstDash val="dash"/>
          <a:miter lim="800000"/>
        </a:ln>
        <a:effectLst/>
      </dgm:spPr>
    </dgm:pt>
    <dgm:pt modelId="{48A5DEE0-8C1F-4280-AE19-1A50635547D5}" type="pres">
      <dgm:prSet presAssocID="{78752134-3845-4ED3-A39F-810DF834F1C3}" presName="EmptyPlaceHolder" presStyleCnt="0"/>
      <dgm:spPr/>
    </dgm:pt>
    <dgm:pt modelId="{E4235697-3298-485C-B980-0F373EEFE462}" type="pres">
      <dgm:prSet presAssocID="{421E09DC-47C0-4F06-BA99-F5DC28ECDF88}" presName="spaceBetweenRectangles" presStyleCnt="0"/>
      <dgm:spPr/>
    </dgm:pt>
    <dgm:pt modelId="{99EDAA45-C3F6-4CFC-907D-5FF57F251A9A}" type="pres">
      <dgm:prSet presAssocID="{60107F2E-EB23-460E-AB30-A09B38309267}" presName="composite" presStyleCnt="0"/>
      <dgm:spPr/>
    </dgm:pt>
    <dgm:pt modelId="{EFDDFC0E-B36A-4204-A3BA-1F46CD8C0BAB}" type="pres">
      <dgm:prSet presAssocID="{60107F2E-EB23-460E-AB30-A09B38309267}" presName="ConnectorPoint" presStyleLbl="lnNode1" presStyleIdx="2"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61F3542-E7BA-4CBD-A4EA-85A4870B3646}" type="pres">
      <dgm:prSet presAssocID="{60107F2E-EB23-460E-AB30-A09B38309267}" presName="DropPinPlaceHolder" presStyleCnt="0"/>
      <dgm:spPr/>
    </dgm:pt>
    <dgm:pt modelId="{25ECF137-61C0-4931-9500-BE749AB8E45F}" type="pres">
      <dgm:prSet presAssocID="{60107F2E-EB23-460E-AB30-A09B38309267}" presName="DropPin" presStyleLbl="alignNode1" presStyleIdx="2" presStyleCnt="4"/>
      <dgm:spPr/>
    </dgm:pt>
    <dgm:pt modelId="{B6820C52-C472-4A02-91E3-8F8DF1717406}" type="pres">
      <dgm:prSet presAssocID="{60107F2E-EB23-460E-AB30-A09B38309267}"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2540BDAC-0A0F-4DC9-9204-941D01182815}" type="pres">
      <dgm:prSet presAssocID="{60107F2E-EB23-460E-AB30-A09B38309267}" presName="L2TextContainer" presStyleLbl="revTx" presStyleIdx="4" presStyleCnt="8">
        <dgm:presLayoutVars>
          <dgm:bulletEnabled val="1"/>
        </dgm:presLayoutVars>
      </dgm:prSet>
      <dgm:spPr/>
    </dgm:pt>
    <dgm:pt modelId="{B621F3D8-95CB-429D-9DD2-38D91CAC7587}" type="pres">
      <dgm:prSet presAssocID="{60107F2E-EB23-460E-AB30-A09B38309267}" presName="L1TextContainer" presStyleLbl="revTx" presStyleIdx="5" presStyleCnt="8" custScaleX="150889" custLinFactNeighborX="29090" custLinFactNeighborY="-10556">
        <dgm:presLayoutVars>
          <dgm:chMax val="1"/>
          <dgm:chPref val="1"/>
          <dgm:bulletEnabled val="1"/>
        </dgm:presLayoutVars>
      </dgm:prSet>
      <dgm:spPr/>
    </dgm:pt>
    <dgm:pt modelId="{ED0766A4-E72C-49C2-8919-1F3587CD8233}" type="pres">
      <dgm:prSet presAssocID="{60107F2E-EB23-460E-AB30-A09B38309267}" presName="ConnectLine" presStyleLbl="sibTrans1D1" presStyleIdx="2" presStyleCnt="4"/>
      <dgm:spPr>
        <a:noFill/>
        <a:ln w="28575" cap="flat" cmpd="sng" algn="ctr">
          <a:solidFill>
            <a:schemeClr val="accent3">
              <a:hueOff val="0"/>
              <a:satOff val="0"/>
              <a:lumOff val="0"/>
              <a:alphaOff val="0"/>
            </a:schemeClr>
          </a:solidFill>
          <a:prstDash val="dash"/>
          <a:miter lim="800000"/>
        </a:ln>
        <a:effectLst/>
      </dgm:spPr>
    </dgm:pt>
    <dgm:pt modelId="{0C34E53C-2C04-41D5-AC1A-4954ECCFBA20}" type="pres">
      <dgm:prSet presAssocID="{60107F2E-EB23-460E-AB30-A09B38309267}" presName="EmptyPlaceHolder" presStyleCnt="0"/>
      <dgm:spPr/>
    </dgm:pt>
    <dgm:pt modelId="{DD0D941D-299A-4261-A2B2-760048CD0994}" type="pres">
      <dgm:prSet presAssocID="{E96FDC46-7941-4326-8625-B7A2CC2A3C2D}" presName="spaceBetweenRectangles" presStyleCnt="0"/>
      <dgm:spPr/>
    </dgm:pt>
    <dgm:pt modelId="{AE1E1756-87C3-4989-8F38-4514675F2C99}" type="pres">
      <dgm:prSet presAssocID="{733D5E9D-4330-4DE8-B772-4C88CA59E0F5}" presName="composite" presStyleCnt="0"/>
      <dgm:spPr/>
    </dgm:pt>
    <dgm:pt modelId="{50DB5112-C67A-4566-B98C-CEE76ABC68BC}" type="pres">
      <dgm:prSet presAssocID="{733D5E9D-4330-4DE8-B772-4C88CA59E0F5}" presName="ConnectorPoint" presStyleLbl="lnNode1" presStyleIdx="3"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3ECB770-AA9F-4095-8F60-434D753DC440}" type="pres">
      <dgm:prSet presAssocID="{733D5E9D-4330-4DE8-B772-4C88CA59E0F5}" presName="DropPinPlaceHolder" presStyleCnt="0"/>
      <dgm:spPr/>
    </dgm:pt>
    <dgm:pt modelId="{9C580E27-D451-449E-B4E6-5A242F769EA0}" type="pres">
      <dgm:prSet presAssocID="{733D5E9D-4330-4DE8-B772-4C88CA59E0F5}" presName="DropPin" presStyleLbl="alignNode1" presStyleIdx="3" presStyleCnt="4"/>
      <dgm:spPr/>
    </dgm:pt>
    <dgm:pt modelId="{2F8295E1-6D1D-4CA3-B9D9-154F09A3798A}" type="pres">
      <dgm:prSet presAssocID="{733D5E9D-4330-4DE8-B772-4C88CA59E0F5}"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45450F72-3D6C-4B93-9548-BABFB973E2D7}" type="pres">
      <dgm:prSet presAssocID="{733D5E9D-4330-4DE8-B772-4C88CA59E0F5}" presName="L2TextContainer" presStyleLbl="revTx" presStyleIdx="6" presStyleCnt="8">
        <dgm:presLayoutVars>
          <dgm:bulletEnabled val="1"/>
        </dgm:presLayoutVars>
      </dgm:prSet>
      <dgm:spPr/>
    </dgm:pt>
    <dgm:pt modelId="{81E28E41-04A6-4E26-BD76-F893922110CA}" type="pres">
      <dgm:prSet presAssocID="{733D5E9D-4330-4DE8-B772-4C88CA59E0F5}" presName="L1TextContainer" presStyleLbl="revTx" presStyleIdx="7" presStyleCnt="8" custScaleX="85433" custScaleY="97852" custLinFactNeighborX="-7233" custLinFactNeighborY="7380">
        <dgm:presLayoutVars>
          <dgm:chMax val="1"/>
          <dgm:chPref val="1"/>
          <dgm:bulletEnabled val="1"/>
        </dgm:presLayoutVars>
      </dgm:prSet>
      <dgm:spPr/>
    </dgm:pt>
    <dgm:pt modelId="{4A1F1E3A-AC09-49E9-9684-2D36B33A2CB2}" type="pres">
      <dgm:prSet presAssocID="{733D5E9D-4330-4DE8-B772-4C88CA59E0F5}" presName="ConnectLine" presStyleLbl="sibTrans1D1" presStyleIdx="3" presStyleCnt="4"/>
      <dgm:spPr>
        <a:noFill/>
        <a:ln w="28575" cap="flat" cmpd="sng" algn="ctr">
          <a:solidFill>
            <a:schemeClr val="accent3">
              <a:hueOff val="0"/>
              <a:satOff val="0"/>
              <a:lumOff val="0"/>
              <a:alphaOff val="0"/>
            </a:schemeClr>
          </a:solidFill>
          <a:prstDash val="dash"/>
          <a:miter lim="800000"/>
        </a:ln>
        <a:effectLst/>
      </dgm:spPr>
    </dgm:pt>
    <dgm:pt modelId="{6C12F50E-042E-4D20-B476-4A904A63A0D9}" type="pres">
      <dgm:prSet presAssocID="{733D5E9D-4330-4DE8-B772-4C88CA59E0F5}" presName="EmptyPlaceHolder" presStyleCnt="0"/>
      <dgm:spPr/>
    </dgm:pt>
  </dgm:ptLst>
  <dgm:cxnLst>
    <dgm:cxn modelId="{70A3DF0D-D188-4498-96A8-FC5C918B606A}" srcId="{78752134-3845-4ED3-A39F-810DF834F1C3}" destId="{FD8A2F3D-2892-4D58-9D2B-87B12CD62847}" srcOrd="0" destOrd="0" parTransId="{45365F35-7431-4ABA-BB1A-756BB56BAC96}" sibTransId="{FFEF3DF0-8A48-46D0-8F8A-FBCA9E4F6A7F}"/>
    <dgm:cxn modelId="{31996A19-007A-41C4-AA9A-81531F20F646}" srcId="{ACBB9039-D03B-45B9-A2A1-2DA7CA11169D}" destId="{733D5E9D-4330-4DE8-B772-4C88CA59E0F5}" srcOrd="3" destOrd="0" parTransId="{B074FE31-D262-44FC-BD5E-4425ADDF2081}" sibTransId="{E596C0E6-D926-463C-998D-231408B555AD}"/>
    <dgm:cxn modelId="{6D6F7919-C0D5-4AD0-A553-F9928193E706}" srcId="{ACBB9039-D03B-45B9-A2A1-2DA7CA11169D}" destId="{60107F2E-EB23-460E-AB30-A09B38309267}" srcOrd="2" destOrd="0" parTransId="{766D5083-65B2-4455-9BAA-935A1C4B29DF}" sibTransId="{E96FDC46-7941-4326-8625-B7A2CC2A3C2D}"/>
    <dgm:cxn modelId="{29892828-6881-4542-A8F7-008DC0664A4D}" srcId="{60107F2E-EB23-460E-AB30-A09B38309267}" destId="{AC1448DB-B213-4445-BD19-96512AC710ED}" srcOrd="0" destOrd="0" parTransId="{933BE0D6-9F9C-4AF2-BE72-4B14AA911EAC}" sibTransId="{E4ADF8EE-C312-458D-B92A-1F94495D189C}"/>
    <dgm:cxn modelId="{A0057229-EDDC-43E3-BEE0-2EB76A65EFA3}" srcId="{ACBB9039-D03B-45B9-A2A1-2DA7CA11169D}" destId="{61A3A210-8928-44E7-9B1B-23C3F57AB604}" srcOrd="0" destOrd="0" parTransId="{E63CD0AF-7796-48AD-ADB6-9408B982683E}" sibTransId="{2F73EC21-C32F-4355-ABA0-3EFC782CFD79}"/>
    <dgm:cxn modelId="{5A4E275B-3CDC-4AE9-B03D-5070E2675AC8}" type="presOf" srcId="{FD8A2F3D-2892-4D58-9D2B-87B12CD62847}" destId="{412DA9C2-AA70-4DE4-9713-CC11E4C77A84}" srcOrd="0" destOrd="0" presId="urn:microsoft.com/office/officeart/2017/3/layout/DropPinTimeline"/>
    <dgm:cxn modelId="{DE5B5B48-601A-4B61-B356-0A85D0EC3705}" type="presOf" srcId="{78752134-3845-4ED3-A39F-810DF834F1C3}" destId="{45A6A75B-D4CB-4D2D-BC5A-121BA573C005}" srcOrd="0" destOrd="0" presId="urn:microsoft.com/office/officeart/2017/3/layout/DropPinTimeline"/>
    <dgm:cxn modelId="{1633BC4A-3314-4787-B33D-E13FA6F22CE3}" type="presOf" srcId="{60107F2E-EB23-460E-AB30-A09B38309267}" destId="{B621F3D8-95CB-429D-9DD2-38D91CAC7587}" srcOrd="0" destOrd="0" presId="urn:microsoft.com/office/officeart/2017/3/layout/DropPinTimeline"/>
    <dgm:cxn modelId="{0461E185-74FE-4CF4-87F7-8C03345B7B92}" type="presOf" srcId="{61A3A210-8928-44E7-9B1B-23C3F57AB604}" destId="{8E162CDC-056D-4D8F-9550-E4A8907DBA28}" srcOrd="0" destOrd="0" presId="urn:microsoft.com/office/officeart/2017/3/layout/DropPinTimeline"/>
    <dgm:cxn modelId="{11093A99-432D-4014-91B2-22E7BC818F57}" srcId="{ACBB9039-D03B-45B9-A2A1-2DA7CA11169D}" destId="{78752134-3845-4ED3-A39F-810DF834F1C3}" srcOrd="1" destOrd="0" parTransId="{EF39C6AA-712D-42BB-9842-2403D08650CB}" sibTransId="{421E09DC-47C0-4F06-BA99-F5DC28ECDF88}"/>
    <dgm:cxn modelId="{E2101AA8-6D01-4280-AE96-ACAE75D27ACA}" type="presOf" srcId="{733D5E9D-4330-4DE8-B772-4C88CA59E0F5}" destId="{81E28E41-04A6-4E26-BD76-F893922110CA}" srcOrd="0" destOrd="0" presId="urn:microsoft.com/office/officeart/2017/3/layout/DropPinTimeline"/>
    <dgm:cxn modelId="{626399B4-2482-45BF-B130-C91F935A489C}" type="presOf" srcId="{AC1448DB-B213-4445-BD19-96512AC710ED}" destId="{2540BDAC-0A0F-4DC9-9204-941D01182815}" srcOrd="0" destOrd="0" presId="urn:microsoft.com/office/officeart/2017/3/layout/DropPinTimeline"/>
    <dgm:cxn modelId="{40EA5EBA-BC45-475F-9963-622CD9EADEA1}" type="presOf" srcId="{ACBB9039-D03B-45B9-A2A1-2DA7CA11169D}" destId="{C0AC25B5-8B58-4FD1-B2C0-A51C7E5494A9}" srcOrd="0" destOrd="0" presId="urn:microsoft.com/office/officeart/2017/3/layout/DropPinTimeline"/>
    <dgm:cxn modelId="{B4CEB4CB-3079-480E-A675-E8C7D3AC306F}" type="presOf" srcId="{2A5ABFF9-2E13-46F3-A6AD-C3508E323F15}" destId="{45450F72-3D6C-4B93-9548-BABFB973E2D7}" srcOrd="0" destOrd="0" presId="urn:microsoft.com/office/officeart/2017/3/layout/DropPinTimeline"/>
    <dgm:cxn modelId="{9FDA98EF-AD2A-4CC6-898E-ECA828225270}" srcId="{61A3A210-8928-44E7-9B1B-23C3F57AB604}" destId="{30CDA38F-A09B-4DDD-B063-109D007C472C}" srcOrd="0" destOrd="0" parTransId="{69CD7D0B-B229-4762-8AFE-2EB5F64D2B2A}" sibTransId="{42849197-8637-4A0E-AD30-AF35BB456766}"/>
    <dgm:cxn modelId="{1F1EAEEF-6D2A-4793-8C9A-77B96D9F5496}" srcId="{733D5E9D-4330-4DE8-B772-4C88CA59E0F5}" destId="{2A5ABFF9-2E13-46F3-A6AD-C3508E323F15}" srcOrd="0" destOrd="0" parTransId="{79610771-C813-49D2-80D2-C3D1C91C804F}" sibTransId="{5A51DD78-B924-4F92-948C-EC52078E8A8D}"/>
    <dgm:cxn modelId="{1F12B4F4-0C41-47E1-8C47-AC1B7177B6B7}" type="presOf" srcId="{30CDA38F-A09B-4DDD-B063-109D007C472C}" destId="{060524D4-10F8-482E-BB5E-3F4E25691772}" srcOrd="0" destOrd="0" presId="urn:microsoft.com/office/officeart/2017/3/layout/DropPinTimeline"/>
    <dgm:cxn modelId="{5CDA2184-4F30-4CC8-B120-4BEE9FD3F8B6}" type="presParOf" srcId="{C0AC25B5-8B58-4FD1-B2C0-A51C7E5494A9}" destId="{973A00A6-9E04-4AB8-BE27-0FD27E80FC5A}" srcOrd="0" destOrd="0" presId="urn:microsoft.com/office/officeart/2017/3/layout/DropPinTimeline"/>
    <dgm:cxn modelId="{120FAFC5-1F6B-440D-AE93-3C85372FC298}" type="presParOf" srcId="{C0AC25B5-8B58-4FD1-B2C0-A51C7E5494A9}" destId="{C5B76445-309E-4442-8DC3-33AB68A37EA1}" srcOrd="1" destOrd="0" presId="urn:microsoft.com/office/officeart/2017/3/layout/DropPinTimeline"/>
    <dgm:cxn modelId="{B2EAD713-FCD6-4ABE-A1EB-8C47DAB368A5}" type="presParOf" srcId="{C5B76445-309E-4442-8DC3-33AB68A37EA1}" destId="{513D6223-0E3C-4614-B06D-9B2D20259071}" srcOrd="0" destOrd="0" presId="urn:microsoft.com/office/officeart/2017/3/layout/DropPinTimeline"/>
    <dgm:cxn modelId="{5999E581-90EC-42C9-86CD-BCDCED169FF6}" type="presParOf" srcId="{513D6223-0E3C-4614-B06D-9B2D20259071}" destId="{384FE764-4535-46A2-9DEE-0C86CBB59B31}" srcOrd="0" destOrd="0" presId="urn:microsoft.com/office/officeart/2017/3/layout/DropPinTimeline"/>
    <dgm:cxn modelId="{602C2F10-7979-40C3-AE16-2C98F8E196B9}" type="presParOf" srcId="{513D6223-0E3C-4614-B06D-9B2D20259071}" destId="{0BF48598-7991-44D4-840C-CF3FA97DA398}" srcOrd="1" destOrd="0" presId="urn:microsoft.com/office/officeart/2017/3/layout/DropPinTimeline"/>
    <dgm:cxn modelId="{7FA3B27E-FD89-4308-82AB-A98A10490328}" type="presParOf" srcId="{0BF48598-7991-44D4-840C-CF3FA97DA398}" destId="{5D752C79-607D-44AE-8666-99D02FAE03F7}" srcOrd="0" destOrd="0" presId="urn:microsoft.com/office/officeart/2017/3/layout/DropPinTimeline"/>
    <dgm:cxn modelId="{D31B144F-B72F-4906-8F71-97701B9D616D}" type="presParOf" srcId="{0BF48598-7991-44D4-840C-CF3FA97DA398}" destId="{BA5588B7-4CA9-4FD9-AA71-D1523FBF33CB}" srcOrd="1" destOrd="0" presId="urn:microsoft.com/office/officeart/2017/3/layout/DropPinTimeline"/>
    <dgm:cxn modelId="{FCE183F3-3927-4FEB-A82A-26FC6ADF34CB}" type="presParOf" srcId="{513D6223-0E3C-4614-B06D-9B2D20259071}" destId="{060524D4-10F8-482E-BB5E-3F4E25691772}" srcOrd="2" destOrd="0" presId="urn:microsoft.com/office/officeart/2017/3/layout/DropPinTimeline"/>
    <dgm:cxn modelId="{F20F776B-0AFA-4824-9B93-B064058EEC32}" type="presParOf" srcId="{513D6223-0E3C-4614-B06D-9B2D20259071}" destId="{8E162CDC-056D-4D8F-9550-E4A8907DBA28}" srcOrd="3" destOrd="0" presId="urn:microsoft.com/office/officeart/2017/3/layout/DropPinTimeline"/>
    <dgm:cxn modelId="{F876AEEE-02BE-4458-BF19-988FB439857E}" type="presParOf" srcId="{513D6223-0E3C-4614-B06D-9B2D20259071}" destId="{20B47614-7745-4D69-9384-50F73728C549}" srcOrd="4" destOrd="0" presId="urn:microsoft.com/office/officeart/2017/3/layout/DropPinTimeline"/>
    <dgm:cxn modelId="{153FA68B-447A-4397-892A-E1118D5FBA27}" type="presParOf" srcId="{513D6223-0E3C-4614-B06D-9B2D20259071}" destId="{89AE6CEB-D7F8-4BC9-973E-E26FCB42E73D}" srcOrd="5" destOrd="0" presId="urn:microsoft.com/office/officeart/2017/3/layout/DropPinTimeline"/>
    <dgm:cxn modelId="{6BC98765-B242-4A6E-B0D1-6B5361C7F25B}" type="presParOf" srcId="{C5B76445-309E-4442-8DC3-33AB68A37EA1}" destId="{05C3A8E7-1411-466E-97DD-C88ECEB086B6}" srcOrd="1" destOrd="0" presId="urn:microsoft.com/office/officeart/2017/3/layout/DropPinTimeline"/>
    <dgm:cxn modelId="{475110B5-D003-46F8-B471-3D4E1696470F}" type="presParOf" srcId="{C5B76445-309E-4442-8DC3-33AB68A37EA1}" destId="{3DEBDED2-000E-4744-9C44-AA4FBD1758A8}" srcOrd="2" destOrd="0" presId="urn:microsoft.com/office/officeart/2017/3/layout/DropPinTimeline"/>
    <dgm:cxn modelId="{690FFF20-D7B3-4238-8D63-552DDA54F2B9}" type="presParOf" srcId="{3DEBDED2-000E-4744-9C44-AA4FBD1758A8}" destId="{06232C57-0455-4259-B50F-75E2666E4C8E}" srcOrd="0" destOrd="0" presId="urn:microsoft.com/office/officeart/2017/3/layout/DropPinTimeline"/>
    <dgm:cxn modelId="{1F750505-2619-400C-9C75-E5A14953F6D1}" type="presParOf" srcId="{3DEBDED2-000E-4744-9C44-AA4FBD1758A8}" destId="{FC64B9DE-B50F-49CA-9E7E-16B526C4BB77}" srcOrd="1" destOrd="0" presId="urn:microsoft.com/office/officeart/2017/3/layout/DropPinTimeline"/>
    <dgm:cxn modelId="{0D42DE0E-6338-4D10-A0DD-51CA70A19167}" type="presParOf" srcId="{FC64B9DE-B50F-49CA-9E7E-16B526C4BB77}" destId="{3A138702-57AB-44FA-8F5C-52ED61C1371E}" srcOrd="0" destOrd="0" presId="urn:microsoft.com/office/officeart/2017/3/layout/DropPinTimeline"/>
    <dgm:cxn modelId="{2A9D18FB-98A2-484F-BD03-F6F0A4954B9A}" type="presParOf" srcId="{FC64B9DE-B50F-49CA-9E7E-16B526C4BB77}" destId="{00DB64EF-E5CA-45B7-8B4A-FBB1C42365F8}" srcOrd="1" destOrd="0" presId="urn:microsoft.com/office/officeart/2017/3/layout/DropPinTimeline"/>
    <dgm:cxn modelId="{D86AC150-1518-4374-8CC6-0D2223C3D553}" type="presParOf" srcId="{3DEBDED2-000E-4744-9C44-AA4FBD1758A8}" destId="{412DA9C2-AA70-4DE4-9713-CC11E4C77A84}" srcOrd="2" destOrd="0" presId="urn:microsoft.com/office/officeart/2017/3/layout/DropPinTimeline"/>
    <dgm:cxn modelId="{966D0CD3-3547-4AEF-8760-9A22FA382BF3}" type="presParOf" srcId="{3DEBDED2-000E-4744-9C44-AA4FBD1758A8}" destId="{45A6A75B-D4CB-4D2D-BC5A-121BA573C005}" srcOrd="3" destOrd="0" presId="urn:microsoft.com/office/officeart/2017/3/layout/DropPinTimeline"/>
    <dgm:cxn modelId="{AC030F2A-251F-4869-B778-D397D92927FD}" type="presParOf" srcId="{3DEBDED2-000E-4744-9C44-AA4FBD1758A8}" destId="{8E8E7467-176E-4AEC-BBC1-62A661E1C7AD}" srcOrd="4" destOrd="0" presId="urn:microsoft.com/office/officeart/2017/3/layout/DropPinTimeline"/>
    <dgm:cxn modelId="{F4F7C6FF-5A3D-4138-BE0B-C94830C166C9}" type="presParOf" srcId="{3DEBDED2-000E-4744-9C44-AA4FBD1758A8}" destId="{48A5DEE0-8C1F-4280-AE19-1A50635547D5}" srcOrd="5" destOrd="0" presId="urn:microsoft.com/office/officeart/2017/3/layout/DropPinTimeline"/>
    <dgm:cxn modelId="{A661AE75-DC4B-4D1B-B7F3-767CB53A2BED}" type="presParOf" srcId="{C5B76445-309E-4442-8DC3-33AB68A37EA1}" destId="{E4235697-3298-485C-B980-0F373EEFE462}" srcOrd="3" destOrd="0" presId="urn:microsoft.com/office/officeart/2017/3/layout/DropPinTimeline"/>
    <dgm:cxn modelId="{082EC083-C3E3-4A36-9A4A-71EBDA468AF0}" type="presParOf" srcId="{C5B76445-309E-4442-8DC3-33AB68A37EA1}" destId="{99EDAA45-C3F6-4CFC-907D-5FF57F251A9A}" srcOrd="4" destOrd="0" presId="urn:microsoft.com/office/officeart/2017/3/layout/DropPinTimeline"/>
    <dgm:cxn modelId="{2BF441D2-62FB-4D95-9B6C-CDE04010AA67}" type="presParOf" srcId="{99EDAA45-C3F6-4CFC-907D-5FF57F251A9A}" destId="{EFDDFC0E-B36A-4204-A3BA-1F46CD8C0BAB}" srcOrd="0" destOrd="0" presId="urn:microsoft.com/office/officeart/2017/3/layout/DropPinTimeline"/>
    <dgm:cxn modelId="{D0E47BD2-CC57-4AF6-869D-96DD6A65E1F7}" type="presParOf" srcId="{99EDAA45-C3F6-4CFC-907D-5FF57F251A9A}" destId="{561F3542-E7BA-4CBD-A4EA-85A4870B3646}" srcOrd="1" destOrd="0" presId="urn:microsoft.com/office/officeart/2017/3/layout/DropPinTimeline"/>
    <dgm:cxn modelId="{F52CE4EB-8F8C-4EE7-8611-82AA9CFD221C}" type="presParOf" srcId="{561F3542-E7BA-4CBD-A4EA-85A4870B3646}" destId="{25ECF137-61C0-4931-9500-BE749AB8E45F}" srcOrd="0" destOrd="0" presId="urn:microsoft.com/office/officeart/2017/3/layout/DropPinTimeline"/>
    <dgm:cxn modelId="{DA62BF64-ADD2-4F8B-B8A3-B463F55C21AB}" type="presParOf" srcId="{561F3542-E7BA-4CBD-A4EA-85A4870B3646}" destId="{B6820C52-C472-4A02-91E3-8F8DF1717406}" srcOrd="1" destOrd="0" presId="urn:microsoft.com/office/officeart/2017/3/layout/DropPinTimeline"/>
    <dgm:cxn modelId="{BA9E43C1-4D02-47FB-844A-49463FB1A13C}" type="presParOf" srcId="{99EDAA45-C3F6-4CFC-907D-5FF57F251A9A}" destId="{2540BDAC-0A0F-4DC9-9204-941D01182815}" srcOrd="2" destOrd="0" presId="urn:microsoft.com/office/officeart/2017/3/layout/DropPinTimeline"/>
    <dgm:cxn modelId="{0E8F3230-8878-46E7-B9BB-72BD2BD40C7C}" type="presParOf" srcId="{99EDAA45-C3F6-4CFC-907D-5FF57F251A9A}" destId="{B621F3D8-95CB-429D-9DD2-38D91CAC7587}" srcOrd="3" destOrd="0" presId="urn:microsoft.com/office/officeart/2017/3/layout/DropPinTimeline"/>
    <dgm:cxn modelId="{3DD80897-F5D6-4AB1-BBF3-446B4CF276A0}" type="presParOf" srcId="{99EDAA45-C3F6-4CFC-907D-5FF57F251A9A}" destId="{ED0766A4-E72C-49C2-8919-1F3587CD8233}" srcOrd="4" destOrd="0" presId="urn:microsoft.com/office/officeart/2017/3/layout/DropPinTimeline"/>
    <dgm:cxn modelId="{AFC7EB2D-18BC-4F4A-A949-5BF622E88806}" type="presParOf" srcId="{99EDAA45-C3F6-4CFC-907D-5FF57F251A9A}" destId="{0C34E53C-2C04-41D5-AC1A-4954ECCFBA20}" srcOrd="5" destOrd="0" presId="urn:microsoft.com/office/officeart/2017/3/layout/DropPinTimeline"/>
    <dgm:cxn modelId="{62B176BC-EF0D-4518-86F4-39DDE6F892C3}" type="presParOf" srcId="{C5B76445-309E-4442-8DC3-33AB68A37EA1}" destId="{DD0D941D-299A-4261-A2B2-760048CD0994}" srcOrd="5" destOrd="0" presId="urn:microsoft.com/office/officeart/2017/3/layout/DropPinTimeline"/>
    <dgm:cxn modelId="{0B896795-F267-4011-8A47-A7BFC9FCC631}" type="presParOf" srcId="{C5B76445-309E-4442-8DC3-33AB68A37EA1}" destId="{AE1E1756-87C3-4989-8F38-4514675F2C99}" srcOrd="6" destOrd="0" presId="urn:microsoft.com/office/officeart/2017/3/layout/DropPinTimeline"/>
    <dgm:cxn modelId="{9F5850C9-A799-49DB-A980-1AEDAFC60E5A}" type="presParOf" srcId="{AE1E1756-87C3-4989-8F38-4514675F2C99}" destId="{50DB5112-C67A-4566-B98C-CEE76ABC68BC}" srcOrd="0" destOrd="0" presId="urn:microsoft.com/office/officeart/2017/3/layout/DropPinTimeline"/>
    <dgm:cxn modelId="{AABB7613-E3BE-4679-BC72-0AD8A7D1549C}" type="presParOf" srcId="{AE1E1756-87C3-4989-8F38-4514675F2C99}" destId="{63ECB770-AA9F-4095-8F60-434D753DC440}" srcOrd="1" destOrd="0" presId="urn:microsoft.com/office/officeart/2017/3/layout/DropPinTimeline"/>
    <dgm:cxn modelId="{66A144D0-DEAC-435C-91EF-4FF42DB06F16}" type="presParOf" srcId="{63ECB770-AA9F-4095-8F60-434D753DC440}" destId="{9C580E27-D451-449E-B4E6-5A242F769EA0}" srcOrd="0" destOrd="0" presId="urn:microsoft.com/office/officeart/2017/3/layout/DropPinTimeline"/>
    <dgm:cxn modelId="{DD4C8A5B-2C73-4538-942F-810225BB384C}" type="presParOf" srcId="{63ECB770-AA9F-4095-8F60-434D753DC440}" destId="{2F8295E1-6D1D-4CA3-B9D9-154F09A3798A}" srcOrd="1" destOrd="0" presId="urn:microsoft.com/office/officeart/2017/3/layout/DropPinTimeline"/>
    <dgm:cxn modelId="{92A85DCF-8224-4E9B-99B1-123DC33E6A51}" type="presParOf" srcId="{AE1E1756-87C3-4989-8F38-4514675F2C99}" destId="{45450F72-3D6C-4B93-9548-BABFB973E2D7}" srcOrd="2" destOrd="0" presId="urn:microsoft.com/office/officeart/2017/3/layout/DropPinTimeline"/>
    <dgm:cxn modelId="{701BC8B5-18CF-402D-A6DD-EA6B61C313F9}" type="presParOf" srcId="{AE1E1756-87C3-4989-8F38-4514675F2C99}" destId="{81E28E41-04A6-4E26-BD76-F893922110CA}" srcOrd="3" destOrd="0" presId="urn:microsoft.com/office/officeart/2017/3/layout/DropPinTimeline"/>
    <dgm:cxn modelId="{F9CC0F28-426D-4388-880D-DECB7FC84C0C}" type="presParOf" srcId="{AE1E1756-87C3-4989-8F38-4514675F2C99}" destId="{4A1F1E3A-AC09-49E9-9684-2D36B33A2CB2}" srcOrd="4" destOrd="0" presId="urn:microsoft.com/office/officeart/2017/3/layout/DropPinTimeline"/>
    <dgm:cxn modelId="{B3E20270-21C7-4381-AEA2-C760C9EC9985}" type="presParOf" srcId="{AE1E1756-87C3-4989-8F38-4514675F2C99}" destId="{6C12F50E-042E-4D20-B476-4A904A63A0D9}" srcOrd="5" destOrd="0" presId="urn:microsoft.com/office/officeart/2017/3/layout/DropPinTimeline"/>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00A6-9E04-4AB8-BE27-0FD27E80FC5A}">
      <dsp:nvSpPr>
        <dsp:cNvPr id="0" name=""/>
        <dsp:cNvSpPr/>
      </dsp:nvSpPr>
      <dsp:spPr>
        <a:xfrm>
          <a:off x="0" y="1632204"/>
          <a:ext cx="7886700" cy="0"/>
        </a:xfrm>
        <a:prstGeom prst="line">
          <a:avLst/>
        </a:prstGeom>
        <a:solidFill>
          <a:schemeClr val="lt1">
            <a:alpha val="90000"/>
            <a:hueOff val="0"/>
            <a:satOff val="0"/>
            <a:lumOff val="0"/>
            <a:alphaOff val="0"/>
          </a:schemeClr>
        </a:solidFill>
        <a:ln w="57150" cap="flat" cmpd="sng" algn="ctr">
          <a:solidFill>
            <a:schemeClr val="accent3">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D752C79-607D-44AE-8666-99D02FAE03F7}">
      <dsp:nvSpPr>
        <dsp:cNvPr id="0" name=""/>
        <dsp:cNvSpPr/>
      </dsp:nvSpPr>
      <dsp:spPr>
        <a:xfrm rot="8100000">
          <a:off x="52316" y="376159"/>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5588B7-4CA9-4FD9-AA71-D1523FBF33CB}">
      <dsp:nvSpPr>
        <dsp:cNvPr id="0" name=""/>
        <dsp:cNvSpPr/>
      </dsp:nvSpPr>
      <dsp:spPr>
        <a:xfrm>
          <a:off x="78985" y="402827"/>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0524D4-10F8-482E-BB5E-3F4E25691772}">
      <dsp:nvSpPr>
        <dsp:cNvPr id="0" name=""/>
        <dsp:cNvSpPr/>
      </dsp:nvSpPr>
      <dsp:spPr>
        <a:xfrm>
          <a:off x="325371" y="630101"/>
          <a:ext cx="1634154" cy="96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7950" rIns="107950" bIns="161925" numCol="1" spcCol="1270" anchor="t" anchorCtr="0">
          <a:noAutofit/>
        </a:bodyPr>
        <a:lstStyle/>
        <a:p>
          <a:pPr marL="0" lvl="0" indent="0" algn="l" defTabSz="755650">
            <a:lnSpc>
              <a:spcPct val="90000"/>
            </a:lnSpc>
            <a:spcBef>
              <a:spcPct val="0"/>
            </a:spcBef>
            <a:spcAft>
              <a:spcPct val="35000"/>
            </a:spcAft>
            <a:buNone/>
          </a:pPr>
          <a:r>
            <a:rPr lang="en-NZ" sz="1700" kern="1200" noProof="0"/>
            <a:t>MfE to consult on NZ ETS settings. </a:t>
          </a:r>
        </a:p>
      </dsp:txBody>
      <dsp:txXfrm>
        <a:off x="325371" y="630101"/>
        <a:ext cx="1634154" cy="966264"/>
      </dsp:txXfrm>
    </dsp:sp>
    <dsp:sp modelId="{8E162CDC-056D-4D8F-9550-E4A8907DBA28}">
      <dsp:nvSpPr>
        <dsp:cNvPr id="0" name=""/>
        <dsp:cNvSpPr/>
      </dsp:nvSpPr>
      <dsp:spPr>
        <a:xfrm>
          <a:off x="325371" y="290603"/>
          <a:ext cx="1634154" cy="33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NZ" sz="2000" kern="1200" noProof="0"/>
            <a:t>Mid-2025</a:t>
          </a:r>
        </a:p>
      </dsp:txBody>
      <dsp:txXfrm>
        <a:off x="325371" y="290603"/>
        <a:ext cx="1634154" cy="339498"/>
      </dsp:txXfrm>
    </dsp:sp>
    <dsp:sp modelId="{20B47614-7745-4D69-9384-50F73728C549}">
      <dsp:nvSpPr>
        <dsp:cNvPr id="0" name=""/>
        <dsp:cNvSpPr/>
      </dsp:nvSpPr>
      <dsp:spPr>
        <a:xfrm>
          <a:off x="172347" y="665939"/>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4FE764-4535-46A2-9DEE-0C86CBB59B31}">
      <dsp:nvSpPr>
        <dsp:cNvPr id="0" name=""/>
        <dsp:cNvSpPr/>
      </dsp:nvSpPr>
      <dsp:spPr>
        <a:xfrm>
          <a:off x="141792"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A138702-57AB-44FA-8F5C-52ED61C1371E}">
      <dsp:nvSpPr>
        <dsp:cNvPr id="0" name=""/>
        <dsp:cNvSpPr/>
      </dsp:nvSpPr>
      <dsp:spPr>
        <a:xfrm rot="18900000">
          <a:off x="1490637" y="2648187"/>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DB64EF-E5CA-45B7-8B4A-FBB1C42365F8}">
      <dsp:nvSpPr>
        <dsp:cNvPr id="0" name=""/>
        <dsp:cNvSpPr/>
      </dsp:nvSpPr>
      <dsp:spPr>
        <a:xfrm>
          <a:off x="1517306" y="2674855"/>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2DA9C2-AA70-4DE4-9713-CC11E4C77A84}">
      <dsp:nvSpPr>
        <dsp:cNvPr id="0" name=""/>
        <dsp:cNvSpPr/>
      </dsp:nvSpPr>
      <dsp:spPr>
        <a:xfrm>
          <a:off x="1776125" y="1768383"/>
          <a:ext cx="2375378" cy="96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1925" rIns="0" bIns="107950" numCol="1" spcCol="1270" anchor="b" anchorCtr="0">
          <a:noAutofit/>
        </a:bodyPr>
        <a:lstStyle/>
        <a:p>
          <a:pPr marL="0" lvl="0" indent="0" algn="l" defTabSz="755650">
            <a:lnSpc>
              <a:spcPct val="90000"/>
            </a:lnSpc>
            <a:spcBef>
              <a:spcPct val="0"/>
            </a:spcBef>
            <a:spcAft>
              <a:spcPct val="35000"/>
            </a:spcAft>
            <a:buNone/>
          </a:pPr>
          <a:r>
            <a:rPr lang="en-NZ" sz="1700" kern="1200" noProof="0"/>
            <a:t>Government must finalise NZ ETS settings regulations for 2026–2030.</a:t>
          </a:r>
        </a:p>
      </dsp:txBody>
      <dsp:txXfrm>
        <a:off x="1776125" y="1768383"/>
        <a:ext cx="2375378" cy="966264"/>
      </dsp:txXfrm>
    </dsp:sp>
    <dsp:sp modelId="{45A6A75B-D4CB-4D2D-BC5A-121BA573C005}">
      <dsp:nvSpPr>
        <dsp:cNvPr id="0" name=""/>
        <dsp:cNvSpPr/>
      </dsp:nvSpPr>
      <dsp:spPr>
        <a:xfrm>
          <a:off x="1776125" y="2734648"/>
          <a:ext cx="2375378" cy="33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NZ" sz="2000" kern="1200" noProof="0"/>
            <a:t>30 September 2025</a:t>
          </a:r>
        </a:p>
      </dsp:txBody>
      <dsp:txXfrm>
        <a:off x="1776125" y="2734648"/>
        <a:ext cx="2375378" cy="339498"/>
      </dsp:txXfrm>
    </dsp:sp>
    <dsp:sp modelId="{8E8E7467-176E-4AEC-BBC1-62A661E1C7AD}">
      <dsp:nvSpPr>
        <dsp:cNvPr id="0" name=""/>
        <dsp:cNvSpPr/>
      </dsp:nvSpPr>
      <dsp:spPr>
        <a:xfrm>
          <a:off x="1610668" y="1632204"/>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232C57-0455-4259-B50F-75E2666E4C8E}">
      <dsp:nvSpPr>
        <dsp:cNvPr id="0" name=""/>
        <dsp:cNvSpPr/>
      </dsp:nvSpPr>
      <dsp:spPr>
        <a:xfrm>
          <a:off x="1580113"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ECF137-61C0-4931-9500-BE749AB8E45F}">
      <dsp:nvSpPr>
        <dsp:cNvPr id="0" name=""/>
        <dsp:cNvSpPr/>
      </dsp:nvSpPr>
      <dsp:spPr>
        <a:xfrm rot="8100000">
          <a:off x="3183531" y="376159"/>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6820C52-C472-4A02-91E3-8F8DF1717406}">
      <dsp:nvSpPr>
        <dsp:cNvPr id="0" name=""/>
        <dsp:cNvSpPr/>
      </dsp:nvSpPr>
      <dsp:spPr>
        <a:xfrm>
          <a:off x="3210199" y="402827"/>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40BDAC-0A0F-4DC9-9204-941D01182815}">
      <dsp:nvSpPr>
        <dsp:cNvPr id="0" name=""/>
        <dsp:cNvSpPr/>
      </dsp:nvSpPr>
      <dsp:spPr>
        <a:xfrm>
          <a:off x="3560015" y="630101"/>
          <a:ext cx="3588742" cy="96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7950" rIns="107950" bIns="161925" numCol="1" spcCol="1270" anchor="t" anchorCtr="0">
          <a:noAutofit/>
        </a:bodyPr>
        <a:lstStyle/>
        <a:p>
          <a:pPr marL="0" lvl="0" indent="0" algn="l" defTabSz="755650">
            <a:lnSpc>
              <a:spcPct val="90000"/>
            </a:lnSpc>
            <a:spcBef>
              <a:spcPct val="0"/>
            </a:spcBef>
            <a:spcAft>
              <a:spcPct val="35000"/>
            </a:spcAft>
            <a:buNone/>
          </a:pPr>
          <a:r>
            <a:rPr lang="en-NZ" sz="1700" kern="1200" noProof="0"/>
            <a:t>Government must decide on fourth emissions budget, revisions to existing emissions budgets and to 2050 target.</a:t>
          </a:r>
        </a:p>
      </dsp:txBody>
      <dsp:txXfrm>
        <a:off x="3560015" y="630101"/>
        <a:ext cx="3588742" cy="966264"/>
      </dsp:txXfrm>
    </dsp:sp>
    <dsp:sp modelId="{B621F3D8-95CB-429D-9DD2-38D91CAC7587}">
      <dsp:nvSpPr>
        <dsp:cNvPr id="0" name=""/>
        <dsp:cNvSpPr/>
      </dsp:nvSpPr>
      <dsp:spPr>
        <a:xfrm>
          <a:off x="3560015" y="290603"/>
          <a:ext cx="3588742" cy="33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NZ" sz="2000" kern="1200" noProof="0"/>
            <a:t>31 December 2025</a:t>
          </a:r>
        </a:p>
      </dsp:txBody>
      <dsp:txXfrm>
        <a:off x="3560015" y="290603"/>
        <a:ext cx="3588742" cy="339498"/>
      </dsp:txXfrm>
    </dsp:sp>
    <dsp:sp modelId="{ED0766A4-E72C-49C2-8919-1F3587CD8233}">
      <dsp:nvSpPr>
        <dsp:cNvPr id="0" name=""/>
        <dsp:cNvSpPr/>
      </dsp:nvSpPr>
      <dsp:spPr>
        <a:xfrm>
          <a:off x="3303561" y="665939"/>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FDDFC0E-B36A-4204-A3BA-1F46CD8C0BAB}">
      <dsp:nvSpPr>
        <dsp:cNvPr id="0" name=""/>
        <dsp:cNvSpPr/>
      </dsp:nvSpPr>
      <dsp:spPr>
        <a:xfrm>
          <a:off x="3273007"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580E27-D451-449E-B4E6-5A242F769EA0}">
      <dsp:nvSpPr>
        <dsp:cNvPr id="0" name=""/>
        <dsp:cNvSpPr/>
      </dsp:nvSpPr>
      <dsp:spPr>
        <a:xfrm rot="18900000">
          <a:off x="5068279" y="2648187"/>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8295E1-6D1D-4CA3-B9D9-154F09A3798A}">
      <dsp:nvSpPr>
        <dsp:cNvPr id="0" name=""/>
        <dsp:cNvSpPr/>
      </dsp:nvSpPr>
      <dsp:spPr>
        <a:xfrm>
          <a:off x="5094947" y="2674855"/>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5450F72-3D6C-4B93-9548-BABFB973E2D7}">
      <dsp:nvSpPr>
        <dsp:cNvPr id="0" name=""/>
        <dsp:cNvSpPr/>
      </dsp:nvSpPr>
      <dsp:spPr>
        <a:xfrm>
          <a:off x="5359260" y="1667636"/>
          <a:ext cx="2031937" cy="94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1925" rIns="0" bIns="107950" numCol="1" spcCol="1270" anchor="b" anchorCtr="0">
          <a:noAutofit/>
        </a:bodyPr>
        <a:lstStyle/>
        <a:p>
          <a:pPr marL="0" lvl="0" indent="0" algn="l" defTabSz="755650">
            <a:lnSpc>
              <a:spcPct val="90000"/>
            </a:lnSpc>
            <a:spcBef>
              <a:spcPct val="0"/>
            </a:spcBef>
            <a:spcAft>
              <a:spcPct val="35000"/>
            </a:spcAft>
            <a:buNone/>
          </a:pPr>
          <a:r>
            <a:rPr lang="en-NZ" sz="1700" kern="1200" noProof="0"/>
            <a:t>Next NZ ETS settings advice, for 2027–2031. </a:t>
          </a:r>
        </a:p>
      </dsp:txBody>
      <dsp:txXfrm>
        <a:off x="5359260" y="1667636"/>
        <a:ext cx="2031937" cy="945509"/>
      </dsp:txXfrm>
    </dsp:sp>
    <dsp:sp modelId="{81E28E41-04A6-4E26-BD76-F893922110CA}">
      <dsp:nvSpPr>
        <dsp:cNvPr id="0" name=""/>
        <dsp:cNvSpPr/>
      </dsp:nvSpPr>
      <dsp:spPr>
        <a:xfrm>
          <a:off x="5359260" y="2627169"/>
          <a:ext cx="2031937" cy="332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NZ" sz="2000" kern="1200" noProof="0"/>
            <a:t>Early 2026</a:t>
          </a:r>
        </a:p>
      </dsp:txBody>
      <dsp:txXfrm>
        <a:off x="5359260" y="2627169"/>
        <a:ext cx="2031937" cy="332206"/>
      </dsp:txXfrm>
    </dsp:sp>
    <dsp:sp modelId="{4A1F1E3A-AC09-49E9-9684-2D36B33A2CB2}">
      <dsp:nvSpPr>
        <dsp:cNvPr id="0" name=""/>
        <dsp:cNvSpPr/>
      </dsp:nvSpPr>
      <dsp:spPr>
        <a:xfrm>
          <a:off x="5188309" y="1632204"/>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0DB5112-C67A-4566-B98C-CEE76ABC68BC}">
      <dsp:nvSpPr>
        <dsp:cNvPr id="0" name=""/>
        <dsp:cNvSpPr/>
      </dsp:nvSpPr>
      <dsp:spPr>
        <a:xfrm>
          <a:off x="5157755"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FA2456-25C9-4680-9E8E-2E5907D40DC6}"/>
              </a:ext>
            </a:extLst>
          </p:cNvPr>
          <p:cNvSpPr>
            <a:spLocks noGrp="1"/>
          </p:cNvSpPr>
          <p:nvPr>
            <p:ph type="hdr" sz="quarter"/>
          </p:nvPr>
        </p:nvSpPr>
        <p:spPr>
          <a:xfrm>
            <a:off x="0" y="0"/>
            <a:ext cx="2949787" cy="498693"/>
          </a:xfrm>
          <a:prstGeom prst="rect">
            <a:avLst/>
          </a:prstGeom>
        </p:spPr>
        <p:txBody>
          <a:bodyPr vert="horz" lIns="93287" tIns="46644" rIns="93287" bIns="46644" rtlCol="0"/>
          <a:lstStyle>
            <a:lvl1pPr algn="l">
              <a:defRPr sz="1200"/>
            </a:lvl1pPr>
          </a:lstStyle>
          <a:p>
            <a:endParaRPr lang="en-NZ"/>
          </a:p>
        </p:txBody>
      </p:sp>
      <p:sp>
        <p:nvSpPr>
          <p:cNvPr id="3" name="Date Placeholder 2">
            <a:extLst>
              <a:ext uri="{FF2B5EF4-FFF2-40B4-BE49-F238E27FC236}">
                <a16:creationId xmlns:a16="http://schemas.microsoft.com/office/drawing/2014/main" id="{94D42A29-18B6-4E76-AE3B-08D36F530555}"/>
              </a:ext>
            </a:extLst>
          </p:cNvPr>
          <p:cNvSpPr>
            <a:spLocks noGrp="1"/>
          </p:cNvSpPr>
          <p:nvPr>
            <p:ph type="dt" sz="quarter" idx="1"/>
          </p:nvPr>
        </p:nvSpPr>
        <p:spPr>
          <a:xfrm>
            <a:off x="3855838" y="0"/>
            <a:ext cx="2949787" cy="498693"/>
          </a:xfrm>
          <a:prstGeom prst="rect">
            <a:avLst/>
          </a:prstGeom>
        </p:spPr>
        <p:txBody>
          <a:bodyPr vert="horz" lIns="93287" tIns="46644" rIns="93287" bIns="46644" rtlCol="0"/>
          <a:lstStyle>
            <a:lvl1pPr algn="r">
              <a:defRPr sz="1200"/>
            </a:lvl1pPr>
          </a:lstStyle>
          <a:p>
            <a:fld id="{E7203E50-F09B-4508-8654-5BCA4DFBA24F}" type="datetimeFigureOut">
              <a:rPr lang="en-NZ" smtClean="0"/>
              <a:t>8/05/2025</a:t>
            </a:fld>
            <a:endParaRPr lang="en-NZ"/>
          </a:p>
        </p:txBody>
      </p:sp>
      <p:sp>
        <p:nvSpPr>
          <p:cNvPr id="4" name="Footer Placeholder 3">
            <a:extLst>
              <a:ext uri="{FF2B5EF4-FFF2-40B4-BE49-F238E27FC236}">
                <a16:creationId xmlns:a16="http://schemas.microsoft.com/office/drawing/2014/main" id="{0E3E21FE-B04B-4538-8D99-96B37A31F7E5}"/>
              </a:ext>
            </a:extLst>
          </p:cNvPr>
          <p:cNvSpPr>
            <a:spLocks noGrp="1"/>
          </p:cNvSpPr>
          <p:nvPr>
            <p:ph type="ftr" sz="quarter" idx="2"/>
          </p:nvPr>
        </p:nvSpPr>
        <p:spPr>
          <a:xfrm>
            <a:off x="0" y="9440648"/>
            <a:ext cx="2949787" cy="498691"/>
          </a:xfrm>
          <a:prstGeom prst="rect">
            <a:avLst/>
          </a:prstGeom>
        </p:spPr>
        <p:txBody>
          <a:bodyPr vert="horz" lIns="93287" tIns="46644" rIns="93287" bIns="46644"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8674EFFD-0CF3-4F8F-9893-77F2A6506642}"/>
              </a:ext>
            </a:extLst>
          </p:cNvPr>
          <p:cNvSpPr>
            <a:spLocks noGrp="1"/>
          </p:cNvSpPr>
          <p:nvPr>
            <p:ph type="sldNum" sz="quarter" idx="3"/>
          </p:nvPr>
        </p:nvSpPr>
        <p:spPr>
          <a:xfrm>
            <a:off x="3855838" y="9440648"/>
            <a:ext cx="2949787" cy="498691"/>
          </a:xfrm>
          <a:prstGeom prst="rect">
            <a:avLst/>
          </a:prstGeom>
        </p:spPr>
        <p:txBody>
          <a:bodyPr vert="horz" lIns="93287" tIns="46644" rIns="93287" bIns="46644" rtlCol="0" anchor="b"/>
          <a:lstStyle>
            <a:lvl1pPr algn="r">
              <a:defRPr sz="1200"/>
            </a:lvl1pPr>
          </a:lstStyle>
          <a:p>
            <a:fld id="{8207474D-AF28-463C-BB17-C3BAA43AB651}" type="slidenum">
              <a:rPr lang="en-NZ" smtClean="0"/>
              <a:t>‹#›</a:t>
            </a:fld>
            <a:endParaRPr lang="en-NZ"/>
          </a:p>
        </p:txBody>
      </p:sp>
    </p:spTree>
    <p:extLst>
      <p:ext uri="{BB962C8B-B14F-4D97-AF65-F5344CB8AC3E}">
        <p14:creationId xmlns:p14="http://schemas.microsoft.com/office/powerpoint/2010/main" val="3768440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3287" tIns="46644" rIns="93287" bIns="46644" rtlCol="0"/>
          <a:lstStyle>
            <a:lvl1pPr algn="r">
              <a:defRPr sz="1200"/>
            </a:lvl1pPr>
          </a:lstStyle>
          <a:p>
            <a:fld id="{3BA0CE69-8778-244D-B881-7C7DE55B60D9}" type="datetimeFigureOut">
              <a:rPr lang="en-US" smtClean="0"/>
              <a:t>5/8/2025</a:t>
            </a:fld>
            <a:endParaRPr lang="en-US"/>
          </a:p>
        </p:txBody>
      </p:sp>
      <p:sp>
        <p:nvSpPr>
          <p:cNvPr id="4" name="Slide Image Placeholder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80721" y="4783307"/>
            <a:ext cx="5445760" cy="3913614"/>
          </a:xfrm>
          <a:prstGeom prst="rect">
            <a:avLst/>
          </a:prstGeom>
        </p:spPr>
        <p:txBody>
          <a:bodyPr vert="horz" lIns="93287" tIns="46644" rIns="93287" bIns="4664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0648"/>
            <a:ext cx="2949787" cy="49869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8"/>
            <a:ext cx="2949787" cy="498691"/>
          </a:xfrm>
          <a:prstGeom prst="rect">
            <a:avLst/>
          </a:prstGeom>
        </p:spPr>
        <p:txBody>
          <a:bodyPr vert="horz" lIns="93287" tIns="46644" rIns="93287" bIns="46644" rtlCol="0" anchor="b"/>
          <a:lstStyle>
            <a:lvl1pPr algn="r">
              <a:defRPr sz="1200"/>
            </a:lvl1pPr>
          </a:lstStyle>
          <a:p>
            <a:fld id="{CDFE35AC-C035-5143-9F29-9F526EB1E0F7}" type="slidenum">
              <a:rPr lang="en-US" smtClean="0"/>
              <a:t>‹#›</a:t>
            </a:fld>
            <a:endParaRPr lang="en-US"/>
          </a:p>
        </p:txBody>
      </p:sp>
    </p:spTree>
    <p:extLst>
      <p:ext uri="{BB962C8B-B14F-4D97-AF65-F5344CB8AC3E}">
        <p14:creationId xmlns:p14="http://schemas.microsoft.com/office/powerpoint/2010/main" val="22977823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i="1" dirty="0"/>
          </a:p>
        </p:txBody>
      </p:sp>
      <p:sp>
        <p:nvSpPr>
          <p:cNvPr id="4" name="Slide Number Placeholder 3">
            <a:extLst>
              <a:ext uri="{FF2B5EF4-FFF2-40B4-BE49-F238E27FC236}">
                <a16:creationId xmlns:a16="http://schemas.microsoft.com/office/drawing/2014/main" id="{F1B25DD1-DCC2-EF14-1AE7-D354FB46590C}"/>
              </a:ext>
            </a:extLst>
          </p:cNvPr>
          <p:cNvSpPr>
            <a:spLocks noGrp="1"/>
          </p:cNvSpPr>
          <p:nvPr>
            <p:ph type="sldNum" sz="quarter" idx="5"/>
          </p:nvPr>
        </p:nvSpPr>
        <p:spPr/>
        <p:txBody>
          <a:bodyPr/>
          <a:lstStyle/>
          <a:p>
            <a:fld id="{CDFE35AC-C035-5143-9F29-9F526EB1E0F7}" type="slidenum">
              <a:rPr lang="en-US" smtClean="0"/>
              <a:t>1</a:t>
            </a:fld>
            <a:endParaRPr lang="en-US"/>
          </a:p>
        </p:txBody>
      </p:sp>
    </p:spTree>
    <p:extLst>
      <p:ext uri="{BB962C8B-B14F-4D97-AF65-F5344CB8AC3E}">
        <p14:creationId xmlns:p14="http://schemas.microsoft.com/office/powerpoint/2010/main" val="33951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Aft>
                <a:spcPts val="800"/>
              </a:spcAft>
              <a:buFont typeface="Courier New" panose="02070309020205020404" pitchFamily="49" charset="0"/>
              <a:buNone/>
            </a:pPr>
            <a:endParaRPr lang="en-US" sz="1400" b="0" i="0" dirty="0">
              <a:solidFill>
                <a:srgbClr val="000000"/>
              </a:solidFill>
              <a:latin typeface="+mn-lt"/>
              <a:ea typeface="Calibri"/>
              <a:cs typeface="Calibri"/>
            </a:endParaRPr>
          </a:p>
        </p:txBody>
      </p:sp>
      <p:sp>
        <p:nvSpPr>
          <p:cNvPr id="4" name="Slide Number Placeholder 3">
            <a:extLst>
              <a:ext uri="{FF2B5EF4-FFF2-40B4-BE49-F238E27FC236}">
                <a16:creationId xmlns:a16="http://schemas.microsoft.com/office/drawing/2014/main" id="{49C5FF44-9535-0F3E-9722-E31E21A89FDA}"/>
              </a:ext>
            </a:extLst>
          </p:cNvPr>
          <p:cNvSpPr>
            <a:spLocks noGrp="1"/>
          </p:cNvSpPr>
          <p:nvPr>
            <p:ph type="sldNum" sz="quarter" idx="5"/>
          </p:nvPr>
        </p:nvSpPr>
        <p:spPr/>
        <p:txBody>
          <a:bodyPr/>
          <a:lstStyle/>
          <a:p>
            <a:fld id="{CDFE35AC-C035-5143-9F29-9F526EB1E0F7}" type="slidenum">
              <a:rPr lang="en-US" smtClean="0"/>
              <a:t>10</a:t>
            </a:fld>
            <a:endParaRPr lang="en-US"/>
          </a:p>
        </p:txBody>
      </p:sp>
    </p:spTree>
    <p:extLst>
      <p:ext uri="{BB962C8B-B14F-4D97-AF65-F5344CB8AC3E}">
        <p14:creationId xmlns:p14="http://schemas.microsoft.com/office/powerpoint/2010/main" val="8245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6B4E3-75C1-ABA6-DC86-0AC6FFA1C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033C9-6491-E9BC-9E46-74D7D55FD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5BBC26-4F31-5D8B-0AFD-28B5BB55DD58}"/>
              </a:ext>
            </a:extLst>
          </p:cNvPr>
          <p:cNvSpPr>
            <a:spLocks noGrp="1"/>
          </p:cNvSpPr>
          <p:nvPr>
            <p:ph type="body" idx="1"/>
          </p:nvPr>
        </p:nvSpPr>
        <p:spPr/>
        <p:txBody>
          <a:bodyPr/>
          <a:lstStyle/>
          <a:p>
            <a:pPr>
              <a:lnSpc>
                <a:spcPct val="115000"/>
              </a:lnSpc>
              <a:spcBef>
                <a:spcPts val="612"/>
              </a:spcBef>
              <a:spcAft>
                <a:spcPts val="612"/>
              </a:spcAft>
            </a:pPr>
            <a:endParaRPr lang="en-NZ" sz="1400" dirty="0">
              <a:latin typeface="+mn-lt"/>
            </a:endParaRPr>
          </a:p>
        </p:txBody>
      </p:sp>
      <p:sp>
        <p:nvSpPr>
          <p:cNvPr id="4" name="Slide Number Placeholder 3">
            <a:extLst>
              <a:ext uri="{FF2B5EF4-FFF2-40B4-BE49-F238E27FC236}">
                <a16:creationId xmlns:a16="http://schemas.microsoft.com/office/drawing/2014/main" id="{AD81F21A-C98F-A5CC-E1D4-237EA0E67960}"/>
              </a:ext>
            </a:extLst>
          </p:cNvPr>
          <p:cNvSpPr>
            <a:spLocks noGrp="1"/>
          </p:cNvSpPr>
          <p:nvPr>
            <p:ph type="sldNum" sz="quarter" idx="5"/>
          </p:nvPr>
        </p:nvSpPr>
        <p:spPr/>
        <p:txBody>
          <a:bodyPr/>
          <a:lstStyle/>
          <a:p>
            <a:pPr defTabSz="932871">
              <a:defRPr/>
            </a:pPr>
            <a:fld id="{C6161C5A-29FC-4BD6-BAD4-0D17AD2F1111}" type="slidenum">
              <a:rPr lang="en-NZ">
                <a:solidFill>
                  <a:prstClr val="black"/>
                </a:solidFill>
                <a:latin typeface="Calibri" panose="020F0502020204030204"/>
              </a:rPr>
              <a:pPr defTabSz="932871">
                <a:defRPr/>
              </a:pPr>
              <a:t>11</a:t>
            </a:fld>
            <a:endParaRPr lang="en-NZ">
              <a:solidFill>
                <a:prstClr val="black"/>
              </a:solidFill>
              <a:latin typeface="Calibri" panose="020F0502020204030204"/>
            </a:endParaRPr>
          </a:p>
        </p:txBody>
      </p:sp>
    </p:spTree>
    <p:extLst>
      <p:ext uri="{BB962C8B-B14F-4D97-AF65-F5344CB8AC3E}">
        <p14:creationId xmlns:p14="http://schemas.microsoft.com/office/powerpoint/2010/main" val="246759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CF5D7-F0B3-5E41-CF76-A41B88510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A94DB-EDF4-AAAB-1A23-EECF11A36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4D317-EBE8-760A-5D11-37F5ED9477D8}"/>
              </a:ext>
            </a:extLst>
          </p:cNvPr>
          <p:cNvSpPr>
            <a:spLocks noGrp="1"/>
          </p:cNvSpPr>
          <p:nvPr>
            <p:ph type="body" idx="1"/>
          </p:nvPr>
        </p:nvSpPr>
        <p:spPr/>
        <p:txBody>
          <a:bodyPr/>
          <a:lstStyle/>
          <a:p>
            <a:pPr>
              <a:lnSpc>
                <a:spcPct val="107000"/>
              </a:lnSpc>
              <a:spcAft>
                <a:spcPts val="800"/>
              </a:spcAft>
            </a:pP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01E639C-FE43-1796-75CC-345699E7E96E}"/>
              </a:ext>
            </a:extLst>
          </p:cNvPr>
          <p:cNvSpPr>
            <a:spLocks noGrp="1"/>
          </p:cNvSpPr>
          <p:nvPr>
            <p:ph type="sldNum" sz="quarter" idx="5"/>
          </p:nvPr>
        </p:nvSpPr>
        <p:spPr/>
        <p:txBody>
          <a:bodyPr/>
          <a:lstStyle/>
          <a:p>
            <a:pPr defTabSz="932871">
              <a:defRPr/>
            </a:pPr>
            <a:fld id="{C6161C5A-29FC-4BD6-BAD4-0D17AD2F1111}" type="slidenum">
              <a:rPr lang="en-NZ">
                <a:solidFill>
                  <a:prstClr val="black"/>
                </a:solidFill>
                <a:latin typeface="Calibri" panose="020F0502020204030204"/>
              </a:rPr>
              <a:pPr defTabSz="932871">
                <a:defRPr/>
              </a:pPr>
              <a:t>12</a:t>
            </a:fld>
            <a:endParaRPr lang="en-NZ">
              <a:solidFill>
                <a:prstClr val="black"/>
              </a:solidFill>
              <a:latin typeface="Calibri" panose="020F0502020204030204"/>
            </a:endParaRPr>
          </a:p>
        </p:txBody>
      </p:sp>
    </p:spTree>
    <p:extLst>
      <p:ext uri="{BB962C8B-B14F-4D97-AF65-F5344CB8AC3E}">
        <p14:creationId xmlns:p14="http://schemas.microsoft.com/office/powerpoint/2010/main" val="111517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dirty="0">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3176E42-3BAF-B491-B530-3F2DD47F74B8}"/>
              </a:ext>
            </a:extLst>
          </p:cNvPr>
          <p:cNvSpPr>
            <a:spLocks noGrp="1"/>
          </p:cNvSpPr>
          <p:nvPr>
            <p:ph type="sldNum" sz="quarter" idx="5"/>
          </p:nvPr>
        </p:nvSpPr>
        <p:spPr/>
        <p:txBody>
          <a:bodyPr/>
          <a:lstStyle/>
          <a:p>
            <a:fld id="{CDFE35AC-C035-5143-9F29-9F526EB1E0F7}" type="slidenum">
              <a:rPr lang="en-US" smtClean="0"/>
              <a:t>13</a:t>
            </a:fld>
            <a:endParaRPr lang="en-US"/>
          </a:p>
        </p:txBody>
      </p:sp>
    </p:spTree>
    <p:extLst>
      <p:ext uri="{BB962C8B-B14F-4D97-AF65-F5344CB8AC3E}">
        <p14:creationId xmlns:p14="http://schemas.microsoft.com/office/powerpoint/2010/main" val="271301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400" dirty="0">
                <a:effectLst/>
                <a:latin typeface="+mn-lt"/>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1C9CBC4E-1A64-2E6B-39E9-52A333544C9C}"/>
              </a:ext>
            </a:extLst>
          </p:cNvPr>
          <p:cNvSpPr>
            <a:spLocks noGrp="1"/>
          </p:cNvSpPr>
          <p:nvPr>
            <p:ph type="sldNum" sz="quarter" idx="5"/>
          </p:nvPr>
        </p:nvSpPr>
        <p:spPr/>
        <p:txBody>
          <a:bodyPr/>
          <a:lstStyle/>
          <a:p>
            <a:fld id="{CDFE35AC-C035-5143-9F29-9F526EB1E0F7}" type="slidenum">
              <a:rPr lang="en-US" smtClean="0"/>
              <a:t>14</a:t>
            </a:fld>
            <a:endParaRPr lang="en-US"/>
          </a:p>
        </p:txBody>
      </p:sp>
    </p:spTree>
    <p:extLst>
      <p:ext uri="{BB962C8B-B14F-4D97-AF65-F5344CB8AC3E}">
        <p14:creationId xmlns:p14="http://schemas.microsoft.com/office/powerpoint/2010/main" val="400876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US" sz="1400" dirty="0">
                <a:solidFill>
                  <a:srgbClr val="000000"/>
                </a:solidFill>
                <a:effectLst/>
                <a:latin typeface="+mn-lt"/>
                <a:ea typeface="Calibri" panose="020F0502020204030204" pitchFamily="34" charset="0"/>
                <a:cs typeface="Arial" panose="020B0604020202020204" pitchFamily="34" charset="0"/>
              </a:rPr>
              <a:t> </a:t>
            </a:r>
            <a:endParaRPr lang="en-NZ" sz="1400" dirty="0">
              <a:latin typeface="+mn-lt"/>
            </a:endParaRPr>
          </a:p>
        </p:txBody>
      </p:sp>
      <p:sp>
        <p:nvSpPr>
          <p:cNvPr id="4" name="Slide Number Placeholder 3">
            <a:extLst>
              <a:ext uri="{FF2B5EF4-FFF2-40B4-BE49-F238E27FC236}">
                <a16:creationId xmlns:a16="http://schemas.microsoft.com/office/drawing/2014/main" id="{C57E9CFE-EAAF-7E28-616A-D70168924233}"/>
              </a:ext>
            </a:extLst>
          </p:cNvPr>
          <p:cNvSpPr>
            <a:spLocks noGrp="1"/>
          </p:cNvSpPr>
          <p:nvPr>
            <p:ph type="sldNum" sz="quarter" idx="5"/>
          </p:nvPr>
        </p:nvSpPr>
        <p:spPr/>
        <p:txBody>
          <a:bodyPr/>
          <a:lstStyle/>
          <a:p>
            <a:fld id="{CDFE35AC-C035-5143-9F29-9F526EB1E0F7}" type="slidenum">
              <a:rPr lang="en-US" smtClean="0"/>
              <a:t>15</a:t>
            </a:fld>
            <a:endParaRPr lang="en-US"/>
          </a:p>
        </p:txBody>
      </p:sp>
    </p:spTree>
    <p:extLst>
      <p:ext uri="{BB962C8B-B14F-4D97-AF65-F5344CB8AC3E}">
        <p14:creationId xmlns:p14="http://schemas.microsoft.com/office/powerpoint/2010/main" val="330903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8AE8814-A1FB-A448-3E82-1AA36015ED96}"/>
              </a:ext>
            </a:extLst>
          </p:cNvPr>
          <p:cNvSpPr>
            <a:spLocks noGrp="1"/>
          </p:cNvSpPr>
          <p:nvPr>
            <p:ph type="sldNum" sz="quarter" idx="5"/>
          </p:nvPr>
        </p:nvSpPr>
        <p:spPr/>
        <p:txBody>
          <a:bodyPr/>
          <a:lstStyle/>
          <a:p>
            <a:fld id="{CDFE35AC-C035-5143-9F29-9F526EB1E0F7}" type="slidenum">
              <a:rPr lang="en-US" smtClean="0"/>
              <a:t>16</a:t>
            </a:fld>
            <a:endParaRPr lang="en-US"/>
          </a:p>
        </p:txBody>
      </p:sp>
    </p:spTree>
    <p:extLst>
      <p:ext uri="{BB962C8B-B14F-4D97-AF65-F5344CB8AC3E}">
        <p14:creationId xmlns:p14="http://schemas.microsoft.com/office/powerpoint/2010/main" val="398179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spcAft>
                <a:spcPts val="750"/>
              </a:spcAft>
            </a:pPr>
            <a:endParaRPr lang="en-NZ" sz="1000" b="1" u="none" dirty="0">
              <a:ea typeface="Calibri"/>
              <a:cs typeface="+mn-lt"/>
            </a:endParaRPr>
          </a:p>
        </p:txBody>
      </p:sp>
      <p:sp>
        <p:nvSpPr>
          <p:cNvPr id="4" name="Slide Number Placeholder 3">
            <a:extLst>
              <a:ext uri="{FF2B5EF4-FFF2-40B4-BE49-F238E27FC236}">
                <a16:creationId xmlns:a16="http://schemas.microsoft.com/office/drawing/2014/main" id="{E591F586-E875-14CE-39F9-81FB1A344F37}"/>
              </a:ext>
            </a:extLst>
          </p:cNvPr>
          <p:cNvSpPr>
            <a:spLocks noGrp="1"/>
          </p:cNvSpPr>
          <p:nvPr>
            <p:ph type="sldNum" sz="quarter" idx="5"/>
          </p:nvPr>
        </p:nvSpPr>
        <p:spPr/>
        <p:txBody>
          <a:bodyPr/>
          <a:lstStyle/>
          <a:p>
            <a:fld id="{CDFE35AC-C035-5143-9F29-9F526EB1E0F7}" type="slidenum">
              <a:rPr lang="en-US" smtClean="0"/>
              <a:t>2</a:t>
            </a:fld>
            <a:endParaRPr lang="en-US"/>
          </a:p>
        </p:txBody>
      </p:sp>
    </p:spTree>
    <p:extLst>
      <p:ext uri="{BB962C8B-B14F-4D97-AF65-F5344CB8AC3E}">
        <p14:creationId xmlns:p14="http://schemas.microsoft.com/office/powerpoint/2010/main" val="352028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sz="1400" i="0" dirty="0">
              <a:highlight>
                <a:srgbClr val="FFFF00"/>
              </a:highlight>
              <a:latin typeface="+mn-lt"/>
            </a:endParaRPr>
          </a:p>
          <a:p>
            <a:pPr marL="342900" lvl="0" indent="-342900">
              <a:lnSpc>
                <a:spcPct val="115000"/>
              </a:lnSpc>
              <a:spcAft>
                <a:spcPts val="1200"/>
              </a:spcAft>
              <a:buFont typeface="Symbol" panose="05050102010706020507" pitchFamily="18" charset="2"/>
              <a:buChar char=""/>
            </a:pPr>
            <a:endParaRPr lang="mi-NZ" sz="1400" dirty="0">
              <a:effectLst/>
              <a:highlight>
                <a:srgbClr val="FFFF00"/>
              </a:highlight>
              <a:latin typeface="+mn-lt"/>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99FE179-BBA8-0E08-7216-A202318ED125}"/>
              </a:ext>
            </a:extLst>
          </p:cNvPr>
          <p:cNvSpPr>
            <a:spLocks noGrp="1"/>
          </p:cNvSpPr>
          <p:nvPr>
            <p:ph type="sldNum" sz="quarter" idx="5"/>
          </p:nvPr>
        </p:nvSpPr>
        <p:spPr/>
        <p:txBody>
          <a:bodyPr/>
          <a:lstStyle/>
          <a:p>
            <a:fld id="{CDFE35AC-C035-5143-9F29-9F526EB1E0F7}" type="slidenum">
              <a:rPr lang="en-US" smtClean="0"/>
              <a:t>3</a:t>
            </a:fld>
            <a:endParaRPr lang="en-US"/>
          </a:p>
        </p:txBody>
      </p:sp>
    </p:spTree>
    <p:extLst>
      <p:ext uri="{BB962C8B-B14F-4D97-AF65-F5344CB8AC3E}">
        <p14:creationId xmlns:p14="http://schemas.microsoft.com/office/powerpoint/2010/main" val="126960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32871">
              <a:defRPr/>
            </a:pPr>
            <a:fld id="{C6161C5A-29FC-4BD6-BAD4-0D17AD2F1111}" type="slidenum">
              <a:rPr lang="en-NZ">
                <a:solidFill>
                  <a:prstClr val="black"/>
                </a:solidFill>
                <a:latin typeface="Calibri" panose="020F0502020204030204"/>
              </a:rPr>
              <a:pPr defTabSz="932871">
                <a:defRPr/>
              </a:pPr>
              <a:t>4</a:t>
            </a:fld>
            <a:endParaRPr lang="en-NZ">
              <a:solidFill>
                <a:prstClr val="black"/>
              </a:solidFill>
              <a:latin typeface="Calibri" panose="020F0502020204030204"/>
            </a:endParaRPr>
          </a:p>
        </p:txBody>
      </p:sp>
    </p:spTree>
    <p:extLst>
      <p:ext uri="{BB962C8B-B14F-4D97-AF65-F5344CB8AC3E}">
        <p14:creationId xmlns:p14="http://schemas.microsoft.com/office/powerpoint/2010/main" val="98846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457200" algn="l"/>
              </a:tabLst>
            </a:pP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A4F45A2-1EB1-C2D9-6228-52EED68AAE65}"/>
              </a:ext>
            </a:extLst>
          </p:cNvPr>
          <p:cNvSpPr>
            <a:spLocks noGrp="1"/>
          </p:cNvSpPr>
          <p:nvPr>
            <p:ph type="sldNum" sz="quarter" idx="5"/>
          </p:nvPr>
        </p:nvSpPr>
        <p:spPr/>
        <p:txBody>
          <a:bodyPr/>
          <a:lstStyle/>
          <a:p>
            <a:fld id="{CDFE35AC-C035-5143-9F29-9F526EB1E0F7}" type="slidenum">
              <a:rPr lang="en-US" smtClean="0"/>
              <a:t>5</a:t>
            </a:fld>
            <a:endParaRPr lang="en-US"/>
          </a:p>
        </p:txBody>
      </p:sp>
    </p:spTree>
    <p:extLst>
      <p:ext uri="{BB962C8B-B14F-4D97-AF65-F5344CB8AC3E}">
        <p14:creationId xmlns:p14="http://schemas.microsoft.com/office/powerpoint/2010/main" val="402867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NZ" sz="1400" b="1" dirty="0">
              <a:latin typeface="+mn-lt"/>
            </a:endParaRPr>
          </a:p>
        </p:txBody>
      </p:sp>
      <p:sp>
        <p:nvSpPr>
          <p:cNvPr id="4" name="Slide Number Placeholder 3">
            <a:extLst>
              <a:ext uri="{FF2B5EF4-FFF2-40B4-BE49-F238E27FC236}">
                <a16:creationId xmlns:a16="http://schemas.microsoft.com/office/drawing/2014/main" id="{4FF5D59C-4E58-F2AD-69F9-10A0D8EAF596}"/>
              </a:ext>
            </a:extLst>
          </p:cNvPr>
          <p:cNvSpPr>
            <a:spLocks noGrp="1"/>
          </p:cNvSpPr>
          <p:nvPr>
            <p:ph type="sldNum" sz="quarter" idx="5"/>
          </p:nvPr>
        </p:nvSpPr>
        <p:spPr/>
        <p:txBody>
          <a:bodyPr/>
          <a:lstStyle/>
          <a:p>
            <a:fld id="{CDFE35AC-C035-5143-9F29-9F526EB1E0F7}" type="slidenum">
              <a:rPr lang="en-US" smtClean="0"/>
              <a:t>6</a:t>
            </a:fld>
            <a:endParaRPr lang="en-US"/>
          </a:p>
        </p:txBody>
      </p:sp>
    </p:spTree>
    <p:extLst>
      <p:ext uri="{BB962C8B-B14F-4D97-AF65-F5344CB8AC3E}">
        <p14:creationId xmlns:p14="http://schemas.microsoft.com/office/powerpoint/2010/main" val="172591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4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400" dirty="0">
              <a:latin typeface="+mn-lt"/>
            </a:endParaRPr>
          </a:p>
          <a:p>
            <a:endParaRPr lang="en-NZ" sz="1400" dirty="0">
              <a:latin typeface="+mn-lt"/>
              <a:cs typeface="Calibri"/>
            </a:endParaRPr>
          </a:p>
          <a:p>
            <a:endParaRPr lang="en-NZ" sz="1400" dirty="0">
              <a:latin typeface="+mn-lt"/>
              <a:cs typeface="Calibri"/>
            </a:endParaRPr>
          </a:p>
          <a:p>
            <a:endParaRPr lang="en-NZ" sz="1400" dirty="0">
              <a:latin typeface="+mn-lt"/>
              <a:cs typeface="Calibri"/>
            </a:endParaRPr>
          </a:p>
          <a:p>
            <a:endParaRPr lang="en-NZ" sz="1400" dirty="0">
              <a:latin typeface="+mn-lt"/>
              <a:cs typeface="Calibri"/>
            </a:endParaRPr>
          </a:p>
          <a:p>
            <a:endParaRPr lang="en-NZ" sz="1400" dirty="0">
              <a:latin typeface="+mn-lt"/>
              <a:cs typeface="Calibri"/>
            </a:endParaRPr>
          </a:p>
          <a:p>
            <a:endParaRPr lang="en-NZ" sz="1400" dirty="0">
              <a:latin typeface="+mn-lt"/>
              <a:cs typeface="Calibri"/>
            </a:endParaRPr>
          </a:p>
          <a:p>
            <a:endParaRPr lang="en-NZ" sz="1400" dirty="0">
              <a:latin typeface="+mn-lt"/>
              <a:cs typeface="Calibri"/>
            </a:endParaRPr>
          </a:p>
        </p:txBody>
      </p:sp>
      <p:sp>
        <p:nvSpPr>
          <p:cNvPr id="4" name="Slide Number Placeholder 3">
            <a:extLst>
              <a:ext uri="{FF2B5EF4-FFF2-40B4-BE49-F238E27FC236}">
                <a16:creationId xmlns:a16="http://schemas.microsoft.com/office/drawing/2014/main" id="{44F9DE54-11F8-7C07-CDC0-4F4F33FF6935}"/>
              </a:ext>
            </a:extLst>
          </p:cNvPr>
          <p:cNvSpPr>
            <a:spLocks noGrp="1"/>
          </p:cNvSpPr>
          <p:nvPr>
            <p:ph type="sldNum" sz="quarter" idx="5"/>
          </p:nvPr>
        </p:nvSpPr>
        <p:spPr/>
        <p:txBody>
          <a:bodyPr/>
          <a:lstStyle/>
          <a:p>
            <a:fld id="{CDFE35AC-C035-5143-9F29-9F526EB1E0F7}" type="slidenum">
              <a:rPr lang="en-US" smtClean="0"/>
              <a:t>7</a:t>
            </a:fld>
            <a:endParaRPr lang="en-US"/>
          </a:p>
        </p:txBody>
      </p:sp>
    </p:spTree>
    <p:extLst>
      <p:ext uri="{BB962C8B-B14F-4D97-AF65-F5344CB8AC3E}">
        <p14:creationId xmlns:p14="http://schemas.microsoft.com/office/powerpoint/2010/main" val="50086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A9429-92F9-6805-2C60-CBE2A496D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B4B0A-5E5A-9800-6B2F-7BC3DFCF4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725CF-51B2-93AA-428A-EB3EBF291298}"/>
              </a:ext>
            </a:extLst>
          </p:cNvPr>
          <p:cNvSpPr>
            <a:spLocks noGrp="1"/>
          </p:cNvSpPr>
          <p:nvPr>
            <p:ph type="body" idx="1"/>
          </p:nvPr>
        </p:nvSpPr>
        <p:spPr/>
        <p:txBody>
          <a:bodyPr/>
          <a:lstStyle/>
          <a:p>
            <a:pPr marL="285750" lvl="1" indent="-285750" algn="l" defTabSz="914400" rtl="0" eaLnBrk="1" latinLnBrk="0" hangingPunct="1">
              <a:lnSpc>
                <a:spcPct val="107000"/>
              </a:lnSpc>
              <a:spcAft>
                <a:spcPts val="800"/>
              </a:spcAft>
              <a:buFont typeface="Arial" panose="020B0604020202020204" pitchFamily="34" charset="0"/>
              <a:buChar char="•"/>
            </a:pPr>
            <a:endParaRPr lang="en-US" sz="1400" dirty="0">
              <a:latin typeface="+mn-lt"/>
            </a:endParaRPr>
          </a:p>
        </p:txBody>
      </p:sp>
      <p:sp>
        <p:nvSpPr>
          <p:cNvPr id="4" name="Slide Number Placeholder 3">
            <a:extLst>
              <a:ext uri="{FF2B5EF4-FFF2-40B4-BE49-F238E27FC236}">
                <a16:creationId xmlns:a16="http://schemas.microsoft.com/office/drawing/2014/main" id="{99D5E209-59B8-F7D8-DEF0-55520EB177B4}"/>
              </a:ext>
            </a:extLst>
          </p:cNvPr>
          <p:cNvSpPr>
            <a:spLocks noGrp="1"/>
          </p:cNvSpPr>
          <p:nvPr>
            <p:ph type="sldNum" sz="quarter" idx="5"/>
          </p:nvPr>
        </p:nvSpPr>
        <p:spPr/>
        <p:txBody>
          <a:bodyPr/>
          <a:lstStyle/>
          <a:p>
            <a:fld id="{25A8F784-C7B8-4B69-A760-E423EDC75A33}" type="slidenum">
              <a:rPr lang="en-NZ" smtClean="0"/>
              <a:t>8</a:t>
            </a:fld>
            <a:endParaRPr lang="en-NZ"/>
          </a:p>
        </p:txBody>
      </p:sp>
    </p:spTree>
    <p:extLst>
      <p:ext uri="{BB962C8B-B14F-4D97-AF65-F5344CB8AC3E}">
        <p14:creationId xmlns:p14="http://schemas.microsoft.com/office/powerpoint/2010/main" val="160391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sz="1400" dirty="0">
              <a:latin typeface="+mn-lt"/>
              <a:cs typeface="Calibri" panose="020F0502020204030204"/>
            </a:endParaRPr>
          </a:p>
        </p:txBody>
      </p:sp>
      <p:sp>
        <p:nvSpPr>
          <p:cNvPr id="4" name="Slide Number Placeholder 3"/>
          <p:cNvSpPr>
            <a:spLocks noGrp="1"/>
          </p:cNvSpPr>
          <p:nvPr>
            <p:ph type="sldNum" sz="quarter" idx="5"/>
          </p:nvPr>
        </p:nvSpPr>
        <p:spPr/>
        <p:txBody>
          <a:bodyPr/>
          <a:lstStyle/>
          <a:p>
            <a:pPr defTabSz="932871">
              <a:defRPr/>
            </a:pPr>
            <a:fld id="{C6161C5A-29FC-4BD6-BAD4-0D17AD2F1111}" type="slidenum">
              <a:rPr lang="en-NZ">
                <a:solidFill>
                  <a:prstClr val="black"/>
                </a:solidFill>
                <a:latin typeface="Calibri" panose="020F0502020204030204"/>
              </a:rPr>
              <a:pPr defTabSz="932871">
                <a:defRPr/>
              </a:pPr>
              <a:t>9</a:t>
            </a:fld>
            <a:endParaRPr lang="en-NZ">
              <a:solidFill>
                <a:prstClr val="black"/>
              </a:solidFill>
              <a:latin typeface="Calibri" panose="020F0502020204030204"/>
            </a:endParaRPr>
          </a:p>
        </p:txBody>
      </p:sp>
    </p:spTree>
    <p:extLst>
      <p:ext uri="{BB962C8B-B14F-4D97-AF65-F5344CB8AC3E}">
        <p14:creationId xmlns:p14="http://schemas.microsoft.com/office/powerpoint/2010/main" val="370463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2131BD-2BA5-094D-A150-FC4D901DA13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7886700"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3" name="Content Placeholder 2"/>
          <p:cNvSpPr>
            <a:spLocks noGrp="1"/>
          </p:cNvSpPr>
          <p:nvPr>
            <p:ph idx="1" hasCustomPrompt="1"/>
          </p:nvPr>
        </p:nvSpPr>
        <p:spPr>
          <a:xfrm>
            <a:off x="372618" y="1526849"/>
            <a:ext cx="7886700" cy="910930"/>
          </a:xfrm>
        </p:spPr>
        <p:txBody>
          <a:bodyPr lIns="0" tIns="0" rIns="0" bIns="0">
            <a:noAutofit/>
          </a:bodyPr>
          <a:lstStyle>
            <a:lvl1pPr marL="0" indent="0">
              <a:buFontTx/>
              <a:buNone/>
              <a:defRPr sz="8000" b="1">
                <a:solidFill>
                  <a:schemeClr val="bg1"/>
                </a:solidFill>
              </a:defRPr>
            </a:lvl1pPr>
            <a:lvl2pPr marL="342900" indent="0">
              <a:buFontTx/>
              <a:buNone/>
              <a:defRPr/>
            </a:lvl2pPr>
          </a:lstStyle>
          <a:p>
            <a:pPr lvl="0"/>
            <a:r>
              <a:rPr lang="en-US"/>
              <a:t>Welcome</a:t>
            </a:r>
          </a:p>
        </p:txBody>
      </p:sp>
      <p:sp>
        <p:nvSpPr>
          <p:cNvPr id="4" name="Date Placeholder 3"/>
          <p:cNvSpPr>
            <a:spLocks noGrp="1"/>
          </p:cNvSpPr>
          <p:nvPr>
            <p:ph type="dt" sz="half" idx="10"/>
          </p:nvPr>
        </p:nvSpPr>
        <p:spPr/>
        <p:txBody>
          <a:bodyPr/>
          <a:lstStyle/>
          <a:p>
            <a:fld id="{6540DFA5-E08F-4B86-838C-379E840EAC8F}"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3" name="Text Placeholder 12">
            <a:extLst>
              <a:ext uri="{FF2B5EF4-FFF2-40B4-BE49-F238E27FC236}">
                <a16:creationId xmlns:a16="http://schemas.microsoft.com/office/drawing/2014/main" id="{90A07096-7161-C34E-8C1C-EE73E3C617CF}"/>
              </a:ext>
            </a:extLst>
          </p:cNvPr>
          <p:cNvSpPr>
            <a:spLocks noGrp="1"/>
          </p:cNvSpPr>
          <p:nvPr>
            <p:ph type="body" sz="quarter" idx="13"/>
          </p:nvPr>
        </p:nvSpPr>
        <p:spPr>
          <a:xfrm>
            <a:off x="372618" y="2702275"/>
            <a:ext cx="4240213" cy="12096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91953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1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6E50C9-B626-9E4E-B618-EB233CE896B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ound Single Corner Rectangle 12">
            <a:extLst>
              <a:ext uri="{FF2B5EF4-FFF2-40B4-BE49-F238E27FC236}">
                <a16:creationId xmlns:a16="http://schemas.microsoft.com/office/drawing/2014/main" id="{C511E757-4318-7F4A-81B4-ACC7E0360A56}"/>
              </a:ext>
            </a:extLst>
          </p:cNvPr>
          <p:cNvSpPr/>
          <p:nvPr userDrawn="1"/>
        </p:nvSpPr>
        <p:spPr>
          <a:xfrm>
            <a:off x="0" y="3467469"/>
            <a:ext cx="9144000" cy="1728000"/>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33D82F94-5D3E-AE45-87C4-62B1DBA7D5E3}"/>
              </a:ext>
            </a:extLst>
          </p:cNvPr>
          <p:cNvSpPr/>
          <p:nvPr userDrawn="1"/>
        </p:nvSpPr>
        <p:spPr>
          <a:xfrm>
            <a:off x="1" y="3565977"/>
            <a:ext cx="9144000" cy="1634377"/>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12162" y="2501726"/>
            <a:ext cx="7886700"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886700"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379EB36C-B7FD-4997-8756-647416D4AC56}"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1" name="Round Single Corner Rectangle 10">
            <a:extLst>
              <a:ext uri="{FF2B5EF4-FFF2-40B4-BE49-F238E27FC236}">
                <a16:creationId xmlns:a16="http://schemas.microsoft.com/office/drawing/2014/main" id="{07052F78-CAEE-3547-9CAC-0BB865EC1CB7}"/>
              </a:ext>
            </a:extLst>
          </p:cNvPr>
          <p:cNvSpPr/>
          <p:nvPr userDrawn="1"/>
        </p:nvSpPr>
        <p:spPr>
          <a:xfrm>
            <a:off x="0" y="2135595"/>
            <a:ext cx="1288869" cy="1334339"/>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1</a:t>
            </a:r>
          </a:p>
        </p:txBody>
      </p:sp>
    </p:spTree>
    <p:extLst>
      <p:ext uri="{BB962C8B-B14F-4D97-AF65-F5344CB8AC3E}">
        <p14:creationId xmlns:p14="http://schemas.microsoft.com/office/powerpoint/2010/main" val="374282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2 – 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99DC1F-6C67-7045-854E-959542B97C5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ound Single Corner Rectangle 12">
            <a:extLst>
              <a:ext uri="{FF2B5EF4-FFF2-40B4-BE49-F238E27FC236}">
                <a16:creationId xmlns:a16="http://schemas.microsoft.com/office/drawing/2014/main" id="{C511E757-4318-7F4A-81B4-ACC7E0360A56}"/>
              </a:ext>
            </a:extLst>
          </p:cNvPr>
          <p:cNvSpPr/>
          <p:nvPr userDrawn="1"/>
        </p:nvSpPr>
        <p:spPr>
          <a:xfrm>
            <a:off x="0" y="3467469"/>
            <a:ext cx="9144000" cy="1728000"/>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33D82F94-5D3E-AE45-87C4-62B1DBA7D5E3}"/>
              </a:ext>
            </a:extLst>
          </p:cNvPr>
          <p:cNvSpPr/>
          <p:nvPr userDrawn="1"/>
        </p:nvSpPr>
        <p:spPr>
          <a:xfrm>
            <a:off x="1" y="3565977"/>
            <a:ext cx="9144000" cy="1634377"/>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12162" y="2501726"/>
            <a:ext cx="7886700"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886700"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0C4D363C-E798-4926-AED8-17808F8CEE75}"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1" name="Round Single Corner Rectangle 10">
            <a:extLst>
              <a:ext uri="{FF2B5EF4-FFF2-40B4-BE49-F238E27FC236}">
                <a16:creationId xmlns:a16="http://schemas.microsoft.com/office/drawing/2014/main" id="{07052F78-CAEE-3547-9CAC-0BB865EC1CB7}"/>
              </a:ext>
            </a:extLst>
          </p:cNvPr>
          <p:cNvSpPr/>
          <p:nvPr userDrawn="1"/>
        </p:nvSpPr>
        <p:spPr>
          <a:xfrm>
            <a:off x="0" y="2135595"/>
            <a:ext cx="1288869" cy="1334339"/>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2</a:t>
            </a:r>
          </a:p>
        </p:txBody>
      </p:sp>
    </p:spTree>
    <p:extLst>
      <p:ext uri="{BB962C8B-B14F-4D97-AF65-F5344CB8AC3E}">
        <p14:creationId xmlns:p14="http://schemas.microsoft.com/office/powerpoint/2010/main" val="281109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3 – Gre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981DFA-95AD-C94B-A19A-F01B68F4369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ound Single Corner Rectangle 12">
            <a:extLst>
              <a:ext uri="{FF2B5EF4-FFF2-40B4-BE49-F238E27FC236}">
                <a16:creationId xmlns:a16="http://schemas.microsoft.com/office/drawing/2014/main" id="{C511E757-4318-7F4A-81B4-ACC7E0360A56}"/>
              </a:ext>
            </a:extLst>
          </p:cNvPr>
          <p:cNvSpPr/>
          <p:nvPr userDrawn="1"/>
        </p:nvSpPr>
        <p:spPr>
          <a:xfrm>
            <a:off x="0" y="3467469"/>
            <a:ext cx="9144000" cy="1728000"/>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33D82F94-5D3E-AE45-87C4-62B1DBA7D5E3}"/>
              </a:ext>
            </a:extLst>
          </p:cNvPr>
          <p:cNvSpPr/>
          <p:nvPr userDrawn="1"/>
        </p:nvSpPr>
        <p:spPr>
          <a:xfrm>
            <a:off x="1" y="3565977"/>
            <a:ext cx="9144000" cy="1634377"/>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12162" y="2501726"/>
            <a:ext cx="7886700"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886700"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BBA85245-0C32-4488-A12C-10D421730EEE}"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1" name="Round Single Corner Rectangle 10">
            <a:extLst>
              <a:ext uri="{FF2B5EF4-FFF2-40B4-BE49-F238E27FC236}">
                <a16:creationId xmlns:a16="http://schemas.microsoft.com/office/drawing/2014/main" id="{07052F78-CAEE-3547-9CAC-0BB865EC1CB7}"/>
              </a:ext>
            </a:extLst>
          </p:cNvPr>
          <p:cNvSpPr/>
          <p:nvPr userDrawn="1"/>
        </p:nvSpPr>
        <p:spPr>
          <a:xfrm>
            <a:off x="0" y="2135595"/>
            <a:ext cx="1288869" cy="1334339"/>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3</a:t>
            </a:r>
          </a:p>
        </p:txBody>
      </p:sp>
    </p:spTree>
    <p:extLst>
      <p:ext uri="{BB962C8B-B14F-4D97-AF65-F5344CB8AC3E}">
        <p14:creationId xmlns:p14="http://schemas.microsoft.com/office/powerpoint/2010/main" val="992303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hoto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2162" y="2501726"/>
            <a:ext cx="7327038"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327038"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D5A6C7A1-C91C-4FFE-8A98-D1BFDDD68B48}"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3</a:t>
            </a:r>
          </a:p>
        </p:txBody>
      </p:sp>
    </p:spTree>
    <p:extLst>
      <p:ext uri="{BB962C8B-B14F-4D97-AF65-F5344CB8AC3E}">
        <p14:creationId xmlns:p14="http://schemas.microsoft.com/office/powerpoint/2010/main" val="665722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rgbClr val="C3F4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5539FA99-96D7-4719-AEB1-63099B6A37F8}"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2265450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0"/>
            <a:ext cx="9144000" cy="1140827"/>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BC97D2BD-BF86-488F-92AB-AF9EC621EB02}"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583906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0"/>
            <a:ext cx="9144000" cy="1140827"/>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D8BACAAB-25C5-4AC0-A3ED-10CA9F4A66E5}"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2571110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Dark Blu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3C5BA914-CBAC-4D6A-BDF7-1860302AF677}"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28625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Dark Blue –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0"/>
            <a:ext cx="9144000" cy="1140827"/>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5EF6EA0A-9A24-4F1C-B2F7-A5E72CA2CF5F}"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219970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Dark Blue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61702A9F-1A09-4C4D-B5CA-3434FF35B493}"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75006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DF03-726A-F84F-B80F-F183A51B34A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079702C-8F0D-7346-8B56-1573E13AED7A}"/>
              </a:ext>
            </a:extLst>
          </p:cNvPr>
          <p:cNvSpPr>
            <a:spLocks noGrp="1"/>
          </p:cNvSpPr>
          <p:nvPr>
            <p:ph type="dt" sz="half" idx="10"/>
          </p:nvPr>
        </p:nvSpPr>
        <p:spPr/>
        <p:txBody>
          <a:bodyPr/>
          <a:lstStyle/>
          <a:p>
            <a:fld id="{C650E744-A05F-498A-87A3-43F6F8C04575}" type="datetime1">
              <a:rPr lang="en-US" smtClean="0"/>
              <a:t>5/8/2025</a:t>
            </a:fld>
            <a:endParaRPr lang="en-US"/>
          </a:p>
        </p:txBody>
      </p:sp>
      <p:sp>
        <p:nvSpPr>
          <p:cNvPr id="4" name="Footer Placeholder 3">
            <a:extLst>
              <a:ext uri="{FF2B5EF4-FFF2-40B4-BE49-F238E27FC236}">
                <a16:creationId xmlns:a16="http://schemas.microsoft.com/office/drawing/2014/main" id="{70DD0059-8165-094E-8B7F-EA89C4C5EF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5DD07E-0FB8-FF48-852F-E77E5FCE17FF}"/>
              </a:ext>
            </a:extLst>
          </p:cNvPr>
          <p:cNvSpPr>
            <a:spLocks noGrp="1"/>
          </p:cNvSpPr>
          <p:nvPr>
            <p:ph type="sldNum" sz="quarter" idx="12"/>
          </p:nvPr>
        </p:nvSpPr>
        <p:spPr/>
        <p:txBody>
          <a:bodyPr/>
          <a:lstStyle/>
          <a:p>
            <a:fld id="{13F44FE0-4D01-C64D-AAC2-857CFCAD671C}" type="slidenum">
              <a:rPr lang="en-US" smtClean="0"/>
              <a:t>‹#›</a:t>
            </a:fld>
            <a:endParaRPr lang="en-US"/>
          </a:p>
        </p:txBody>
      </p:sp>
    </p:spTree>
    <p:extLst>
      <p:ext uri="{BB962C8B-B14F-4D97-AF65-F5344CB8AC3E}">
        <p14:creationId xmlns:p14="http://schemas.microsoft.com/office/powerpoint/2010/main" val="1691443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rgbClr val="C3F4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5"/>
            <a:ext cx="9144000" cy="1140827"/>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5539FA99-96D7-4719-AEB1-63099B6A37F8}" type="datetime1">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5"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12760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6584F37-9D5A-4F11-A19F-EBB21441EDC5}" type="datetime1">
              <a:rPr lang="en-US" smtClean="0"/>
              <a:t>5/8/2025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3F44FE0-4D01-C64D-AAC2-857CFCAD671C}" type="slidenum">
              <a:rPr lang="en-US" smtClean="0"/>
              <a:t>‹#›</a:t>
            </a:fld>
            <a:endParaRPr lang="en-US"/>
          </a:p>
        </p:txBody>
      </p:sp>
      <p:sp>
        <p:nvSpPr>
          <p:cNvPr id="7" name="MSIPCMContentMarking" descr="{&quot;HashCode&quot;:-318482211,&quot;Placement&quot;:&quot;Footer&quot;,&quot;Top&quot;:384.343,&quot;Left&quot;:316.679138,&quot;SlideWidth&quot;:720,&quot;SlideHeight&quot;:405}">
            <a:extLst>
              <a:ext uri="{FF2B5EF4-FFF2-40B4-BE49-F238E27FC236}">
                <a16:creationId xmlns:a16="http://schemas.microsoft.com/office/drawing/2014/main" id="{5FD43211-1EED-4FAA-9D74-1E5DD2FBB09A}"/>
              </a:ext>
            </a:extLst>
          </p:cNvPr>
          <p:cNvSpPr txBox="1"/>
          <p:nvPr userDrawn="1"/>
        </p:nvSpPr>
        <p:spPr>
          <a:xfrm>
            <a:off x="4021825" y="4881156"/>
            <a:ext cx="1100350"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[UNCLASSIFIED]</a:t>
            </a:r>
          </a:p>
        </p:txBody>
      </p:sp>
      <p:sp>
        <p:nvSpPr>
          <p:cNvPr id="8" name="MSIPCMContentMarking" descr="{&quot;HashCode&quot;:-342619780,&quot;Placement&quot;:&quot;Header&quot;,&quot;Top&quot;:0.0,&quot;Left&quot;:316.679138,&quot;SlideWidth&quot;:720,&quot;SlideHeight&quot;:405}">
            <a:extLst>
              <a:ext uri="{FF2B5EF4-FFF2-40B4-BE49-F238E27FC236}">
                <a16:creationId xmlns:a16="http://schemas.microsoft.com/office/drawing/2014/main" id="{C081A70B-582F-47C1-B9C0-5210AB4E07B3}"/>
              </a:ext>
            </a:extLst>
          </p:cNvPr>
          <p:cNvSpPr txBox="1"/>
          <p:nvPr userDrawn="1"/>
        </p:nvSpPr>
        <p:spPr>
          <a:xfrm>
            <a:off x="4021825" y="0"/>
            <a:ext cx="1100350"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[UNCLASSIFIED]</a:t>
            </a:r>
          </a:p>
        </p:txBody>
      </p:sp>
    </p:spTree>
    <p:extLst>
      <p:ext uri="{BB962C8B-B14F-4D97-AF65-F5344CB8AC3E}">
        <p14:creationId xmlns:p14="http://schemas.microsoft.com/office/powerpoint/2010/main" val="10526497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698" r:id="rId4"/>
    <p:sldLayoutId id="2147483699" r:id="rId5"/>
    <p:sldLayoutId id="2147483700" r:id="rId6"/>
    <p:sldLayoutId id="2147483694" r:id="rId7"/>
    <p:sldLayoutId id="2147483695" r:id="rId8"/>
    <p:sldLayoutId id="2147483696" r:id="rId9"/>
    <p:sldLayoutId id="2147483690" r:id="rId10"/>
    <p:sldLayoutId id="2147483691" r:id="rId11"/>
    <p:sldLayoutId id="2147483692" r:id="rId12"/>
    <p:sldLayoutId id="2147483686" r:id="rId13"/>
    <p:sldLayoutId id="2147483687" r:id="rId14"/>
    <p:sldLayoutId id="2147483688" r:id="rId15"/>
    <p:sldLayoutId id="2147483672" r:id="rId16"/>
    <p:sldLayoutId id="2147483673" r:id="rId17"/>
    <p:sldLayoutId id="2147483676" r:id="rId18"/>
    <p:sldLayoutId id="2147483662" r:id="rId19"/>
    <p:sldLayoutId id="2147483663" r:id="rId20"/>
    <p:sldLayoutId id="2147483674" r:id="rId21"/>
    <p:sldLayoutId id="2147483675" r:id="rId22"/>
    <p:sldLayoutId id="2147483677" r:id="rId23"/>
    <p:sldLayoutId id="2147483678" r:id="rId24"/>
    <p:sldLayoutId id="2147483680" r:id="rId25"/>
    <p:sldLayoutId id="2147483681" r:id="rId26"/>
    <p:sldLayoutId id="2147483679" r:id="rId27"/>
    <p:sldLayoutId id="2147483682" r:id="rId28"/>
    <p:sldLayoutId id="2147483683" r:id="rId29"/>
    <p:sldLayoutId id="2147483706" r:id="rId30"/>
    <p:sldLayoutId id="2147483701" r:id="rId31"/>
    <p:sldLayoutId id="2147483697" r:id="rId32"/>
    <p:sldLayoutId id="2147483693" r:id="rId33"/>
    <p:sldLayoutId id="2147483689" r:id="rId34"/>
    <p:sldLayoutId id="2147483684" r:id="rId35"/>
    <p:sldLayoutId id="2147483685" r:id="rId36"/>
    <p:sldLayoutId id="2147483702" r:id="rId3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https://www.parliament.nz/en/pb/sc/submissions-and-advice/document/52SCEN_ADV_87861_EN17371/ministry-for-the-environment-initial-briefing-climate" TargetMode="External"/></Relationships>
</file>

<file path=ppt/slides/_rels/slide7.xml.rels><?xml version="1.0" encoding="UTF-8" standalone="yes"?>
<Relationships xmlns="http://schemas.openxmlformats.org/package/2006/relationships"><Relationship Id="rId3" Type="http://schemas.microsoft.com/office/2018/10/relationships/comments" Target="../comments/modernComment_2F9_2FCC5832.xm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s://environment.govt.nz/assets/publications/climate-change/ERP2/New-Zealands-second-emissions-reduction-plan-2026-30-Technical-Annex.pdf"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951C085-756A-D744-AEAC-AF630462C4DD}"/>
              </a:ext>
            </a:extLst>
          </p:cNvPr>
          <p:cNvSpPr>
            <a:spLocks noGrp="1"/>
          </p:cNvSpPr>
          <p:nvPr>
            <p:ph type="body" sz="quarter" idx="10"/>
          </p:nvPr>
        </p:nvSpPr>
        <p:spPr>
          <a:xfrm>
            <a:off x="372036" y="470207"/>
            <a:ext cx="4572000" cy="1772793"/>
          </a:xfrm>
        </p:spPr>
        <p:txBody>
          <a:bodyPr vert="horz" wrap="square" lIns="0" tIns="0" rIns="90000" bIns="0" rtlCol="0" anchor="t">
            <a:spAutoFit/>
          </a:bodyPr>
          <a:lstStyle/>
          <a:p>
            <a:pPr>
              <a:spcBef>
                <a:spcPts val="0"/>
              </a:spcBef>
            </a:pPr>
            <a:r>
              <a:rPr lang="en-US" sz="3200"/>
              <a:t>Advice on</a:t>
            </a:r>
          </a:p>
          <a:p>
            <a:pPr>
              <a:spcBef>
                <a:spcPts val="0"/>
              </a:spcBef>
            </a:pPr>
            <a:r>
              <a:rPr lang="en-US" sz="3200">
                <a:solidFill>
                  <a:srgbClr val="3BAFAC"/>
                </a:solidFill>
              </a:rPr>
              <a:t>NZ ETS unit limits and price control settings for 2026–2030</a:t>
            </a:r>
          </a:p>
        </p:txBody>
      </p:sp>
      <p:sp>
        <p:nvSpPr>
          <p:cNvPr id="11" name="Subtitle 10">
            <a:extLst>
              <a:ext uri="{FF2B5EF4-FFF2-40B4-BE49-F238E27FC236}">
                <a16:creationId xmlns:a16="http://schemas.microsoft.com/office/drawing/2014/main" id="{629994C5-4EF2-824E-840A-FD8731A6C269}"/>
              </a:ext>
            </a:extLst>
          </p:cNvPr>
          <p:cNvSpPr>
            <a:spLocks noGrp="1"/>
          </p:cNvSpPr>
          <p:nvPr>
            <p:ph type="subTitle" idx="1"/>
          </p:nvPr>
        </p:nvSpPr>
        <p:spPr>
          <a:xfrm>
            <a:off x="372036" y="2312640"/>
            <a:ext cx="2695122" cy="332399"/>
          </a:xfrm>
        </p:spPr>
        <p:txBody>
          <a:bodyPr vert="horz" lIns="0" tIns="0" rIns="0" bIns="0" rtlCol="0" anchor="t">
            <a:spAutoFit/>
          </a:bodyPr>
          <a:lstStyle/>
          <a:p>
            <a:r>
              <a:rPr lang="en-US"/>
              <a:t>8 May 2025</a:t>
            </a:r>
          </a:p>
        </p:txBody>
      </p:sp>
      <p:sp>
        <p:nvSpPr>
          <p:cNvPr id="2" name="Rectangle 1">
            <a:extLst>
              <a:ext uri="{FF2B5EF4-FFF2-40B4-BE49-F238E27FC236}">
                <a16:creationId xmlns:a16="http://schemas.microsoft.com/office/drawing/2014/main" id="{11BB91DE-4D84-E249-A07C-3D9EB462088F}"/>
              </a:ext>
            </a:extLst>
          </p:cNvPr>
          <p:cNvSpPr/>
          <p:nvPr/>
        </p:nvSpPr>
        <p:spPr>
          <a:xfrm>
            <a:off x="256818" y="3632313"/>
            <a:ext cx="5078801" cy="1200329"/>
          </a:xfrm>
          <a:prstGeom prst="rect">
            <a:avLst/>
          </a:prstGeom>
        </p:spPr>
        <p:txBody>
          <a:bodyPr wrap="square" lIns="91440" tIns="45720" rIns="91440" bIns="45720" anchor="t">
            <a:spAutoFit/>
          </a:bodyPr>
          <a:lstStyle/>
          <a:p>
            <a:r>
              <a:rPr lang="en-US" sz="2400">
                <a:solidFill>
                  <a:schemeClr val="bg1"/>
                </a:solidFill>
              </a:rPr>
              <a:t>Jo Hendy, Chief Executive</a:t>
            </a:r>
          </a:p>
          <a:p>
            <a:r>
              <a:rPr lang="en-US" sz="2400">
                <a:solidFill>
                  <a:schemeClr val="bg1"/>
                </a:solidFill>
              </a:rPr>
              <a:t>Eva Murray, Principal Analyst</a:t>
            </a:r>
          </a:p>
          <a:p>
            <a:r>
              <a:rPr lang="en-US" sz="2400">
                <a:solidFill>
                  <a:schemeClr val="bg1"/>
                </a:solidFill>
              </a:rPr>
              <a:t>Matt Smith, Principal Analyst</a:t>
            </a:r>
          </a:p>
        </p:txBody>
      </p:sp>
    </p:spTree>
    <p:extLst>
      <p:ext uri="{BB962C8B-B14F-4D97-AF65-F5344CB8AC3E}">
        <p14:creationId xmlns:p14="http://schemas.microsoft.com/office/powerpoint/2010/main" val="140149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showing different colored squares&#10;&#10;Description automatically generated with medium confidence">
            <a:extLst>
              <a:ext uri="{FF2B5EF4-FFF2-40B4-BE49-F238E27FC236}">
                <a16:creationId xmlns:a16="http://schemas.microsoft.com/office/drawing/2014/main" id="{8993440F-6499-C4F2-B52E-9420ED48485E}"/>
              </a:ext>
            </a:extLst>
          </p:cNvPr>
          <p:cNvPicPr>
            <a:picLocks noChangeAspect="1"/>
          </p:cNvPicPr>
          <p:nvPr/>
        </p:nvPicPr>
        <p:blipFill>
          <a:blip r:embed="rId3"/>
          <a:srcRect t="7813" r="1504" b="4055"/>
          <a:stretch/>
        </p:blipFill>
        <p:spPr>
          <a:xfrm>
            <a:off x="178740" y="1233365"/>
            <a:ext cx="8688307" cy="3561919"/>
          </a:xfrm>
          <a:prstGeom prst="rect">
            <a:avLst/>
          </a:prstGeom>
        </p:spPr>
      </p:pic>
      <p:sp>
        <p:nvSpPr>
          <p:cNvPr id="2" name="Title 1">
            <a:extLst>
              <a:ext uri="{FF2B5EF4-FFF2-40B4-BE49-F238E27FC236}">
                <a16:creationId xmlns:a16="http://schemas.microsoft.com/office/drawing/2014/main" id="{C5B35AA1-4EDD-44D5-95FB-D1BA986E642A}"/>
              </a:ext>
            </a:extLst>
          </p:cNvPr>
          <p:cNvSpPr>
            <a:spLocks noGrp="1"/>
          </p:cNvSpPr>
          <p:nvPr>
            <p:ph type="title"/>
          </p:nvPr>
        </p:nvSpPr>
        <p:spPr>
          <a:xfrm>
            <a:off x="411826" y="192714"/>
            <a:ext cx="8142732" cy="994172"/>
          </a:xfrm>
        </p:spPr>
        <p:txBody>
          <a:bodyPr>
            <a:normAutofit/>
          </a:bodyPr>
          <a:lstStyle/>
          <a:p>
            <a:r>
              <a:rPr lang="en-NZ"/>
              <a:t>Unit limits (4): Surplus volume is lower than previous forecasts</a:t>
            </a:r>
            <a:endParaRPr lang="en-NZ">
              <a:ea typeface="Calibri"/>
              <a:cs typeface="Calibri"/>
            </a:endParaRPr>
          </a:p>
        </p:txBody>
      </p:sp>
      <p:sp>
        <p:nvSpPr>
          <p:cNvPr id="3" name="Text Placeholder 2">
            <a:extLst>
              <a:ext uri="{FF2B5EF4-FFF2-40B4-BE49-F238E27FC236}">
                <a16:creationId xmlns:a16="http://schemas.microsoft.com/office/drawing/2014/main" id="{609CC7D5-8661-F157-DD6C-E7F9F67AF4F7}"/>
              </a:ext>
            </a:extLst>
          </p:cNvPr>
          <p:cNvSpPr txBox="1">
            <a:spLocks/>
          </p:cNvSpPr>
          <p:nvPr/>
        </p:nvSpPr>
        <p:spPr>
          <a:xfrm>
            <a:off x="449926" y="1350963"/>
            <a:ext cx="8244149" cy="3707606"/>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9180" lvl="1" indent="-342900">
              <a:spcBef>
                <a:spcPts val="900"/>
              </a:spcBef>
            </a:pPr>
            <a:endParaRPr lang="en-US" sz="1300">
              <a:solidFill>
                <a:srgbClr val="FF0000"/>
              </a:solidFill>
              <a:cs typeface="Calibri"/>
            </a:endParaRPr>
          </a:p>
          <a:p>
            <a:pPr marL="1059180" lvl="1" indent="-342900">
              <a:spcBef>
                <a:spcPts val="900"/>
              </a:spcBef>
            </a:pPr>
            <a:endParaRPr lang="en-US" sz="1300">
              <a:solidFill>
                <a:srgbClr val="FF0000"/>
              </a:solidFill>
              <a:cs typeface="Calibri"/>
            </a:endParaRPr>
          </a:p>
          <a:p>
            <a:pPr marL="601980" indent="-342900">
              <a:spcBef>
                <a:spcPts val="900"/>
              </a:spcBef>
            </a:pPr>
            <a:endParaRPr lang="en-US" sz="2100">
              <a:solidFill>
                <a:srgbClr val="FF0000"/>
              </a:solidFill>
              <a:cs typeface="Calibri"/>
            </a:endParaRPr>
          </a:p>
        </p:txBody>
      </p:sp>
    </p:spTree>
    <p:extLst>
      <p:ext uri="{BB962C8B-B14F-4D97-AF65-F5344CB8AC3E}">
        <p14:creationId xmlns:p14="http://schemas.microsoft.com/office/powerpoint/2010/main" val="208872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2CA8E-9077-41B5-035C-F30607BEBF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E24AC3-33DE-A0BE-ABDA-4A99FCD63A5F}"/>
              </a:ext>
            </a:extLst>
          </p:cNvPr>
          <p:cNvPicPr>
            <a:picLocks noChangeAspect="1"/>
          </p:cNvPicPr>
          <p:nvPr/>
        </p:nvPicPr>
        <p:blipFill>
          <a:blip r:embed="rId3"/>
          <a:srcRect l="64232" t="24549" b="24096"/>
          <a:stretch/>
        </p:blipFill>
        <p:spPr>
          <a:xfrm>
            <a:off x="1233031" y="4688867"/>
            <a:ext cx="3113104" cy="312138"/>
          </a:xfrm>
          <a:prstGeom prst="rect">
            <a:avLst/>
          </a:prstGeom>
        </p:spPr>
      </p:pic>
      <p:sp>
        <p:nvSpPr>
          <p:cNvPr id="2" name="Title 1">
            <a:extLst>
              <a:ext uri="{FF2B5EF4-FFF2-40B4-BE49-F238E27FC236}">
                <a16:creationId xmlns:a16="http://schemas.microsoft.com/office/drawing/2014/main" id="{1F2273F5-A84D-7A35-AA1C-9279F725EF5B}"/>
              </a:ext>
            </a:extLst>
          </p:cNvPr>
          <p:cNvSpPr>
            <a:spLocks noGrp="1"/>
          </p:cNvSpPr>
          <p:nvPr>
            <p:ph type="title"/>
          </p:nvPr>
        </p:nvSpPr>
        <p:spPr>
          <a:xfrm>
            <a:off x="372618" y="226219"/>
            <a:ext cx="8142732" cy="994172"/>
          </a:xfrm>
        </p:spPr>
        <p:txBody>
          <a:bodyPr>
            <a:normAutofit/>
          </a:bodyPr>
          <a:lstStyle/>
          <a:p>
            <a:r>
              <a:rPr lang="en-US"/>
              <a:t>Price controls (1): Fit-for-purpose with inflation adjustments</a:t>
            </a:r>
          </a:p>
        </p:txBody>
      </p:sp>
      <p:sp>
        <p:nvSpPr>
          <p:cNvPr id="5" name="Freeform: Shape 4">
            <a:extLst>
              <a:ext uri="{FF2B5EF4-FFF2-40B4-BE49-F238E27FC236}">
                <a16:creationId xmlns:a16="http://schemas.microsoft.com/office/drawing/2014/main" id="{8EA81518-A598-476E-761F-43E180F482CE}"/>
              </a:ext>
            </a:extLst>
          </p:cNvPr>
          <p:cNvSpPr/>
          <p:nvPr/>
        </p:nvSpPr>
        <p:spPr>
          <a:xfrm>
            <a:off x="4346134" y="2003367"/>
            <a:ext cx="2593571" cy="1363370"/>
          </a:xfrm>
          <a:custGeom>
            <a:avLst/>
            <a:gdLst>
              <a:gd name="connsiteX0" fmla="*/ 0 w 2593571"/>
              <a:gd name="connsiteY0" fmla="*/ 0 h 1363370"/>
              <a:gd name="connsiteX1" fmla="*/ 0 w 2593571"/>
              <a:gd name="connsiteY1" fmla="*/ 0 h 1363370"/>
              <a:gd name="connsiteX2" fmla="*/ 839586 w 2593571"/>
              <a:gd name="connsiteY2" fmla="*/ 548640 h 1363370"/>
              <a:gd name="connsiteX3" fmla="*/ 1487979 w 2593571"/>
              <a:gd name="connsiteY3" fmla="*/ 1039091 h 1363370"/>
              <a:gd name="connsiteX4" fmla="*/ 1704110 w 2593571"/>
              <a:gd name="connsiteY4" fmla="*/ 1155469 h 1363370"/>
              <a:gd name="connsiteX5" fmla="*/ 1886990 w 2593571"/>
              <a:gd name="connsiteY5" fmla="*/ 1288473 h 1363370"/>
              <a:gd name="connsiteX6" fmla="*/ 2036619 w 2593571"/>
              <a:gd name="connsiteY6" fmla="*/ 1305098 h 1363370"/>
              <a:gd name="connsiteX7" fmla="*/ 2186248 w 2593571"/>
              <a:gd name="connsiteY7" fmla="*/ 1346662 h 1363370"/>
              <a:gd name="connsiteX8" fmla="*/ 2269375 w 2593571"/>
              <a:gd name="connsiteY8" fmla="*/ 1363288 h 1363370"/>
              <a:gd name="connsiteX9" fmla="*/ 2319251 w 2593571"/>
              <a:gd name="connsiteY9" fmla="*/ 1354975 h 1363370"/>
              <a:gd name="connsiteX10" fmla="*/ 2319251 w 2593571"/>
              <a:gd name="connsiteY10" fmla="*/ 1346662 h 1363370"/>
              <a:gd name="connsiteX11" fmla="*/ 2468880 w 2593571"/>
              <a:gd name="connsiteY11" fmla="*/ 931026 h 1363370"/>
              <a:gd name="connsiteX12" fmla="*/ 2477193 w 2593571"/>
              <a:gd name="connsiteY12" fmla="*/ 872837 h 1363370"/>
              <a:gd name="connsiteX13" fmla="*/ 2485506 w 2593571"/>
              <a:gd name="connsiteY13" fmla="*/ 706582 h 1363370"/>
              <a:gd name="connsiteX14" fmla="*/ 1596044 w 2593571"/>
              <a:gd name="connsiteY14" fmla="*/ 689957 h 1363370"/>
              <a:gd name="connsiteX15" fmla="*/ 2527070 w 2593571"/>
              <a:gd name="connsiteY15" fmla="*/ 540328 h 1363370"/>
              <a:gd name="connsiteX16" fmla="*/ 2593571 w 2593571"/>
              <a:gd name="connsiteY16" fmla="*/ 581891 h 136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571" h="1363370">
                <a:moveTo>
                  <a:pt x="0" y="0"/>
                </a:moveTo>
                <a:lnTo>
                  <a:pt x="0" y="0"/>
                </a:lnTo>
                <a:cubicBezTo>
                  <a:pt x="279862" y="182880"/>
                  <a:pt x="565487" y="357230"/>
                  <a:pt x="839586" y="548640"/>
                </a:cubicBezTo>
                <a:cubicBezTo>
                  <a:pt x="1061770" y="703797"/>
                  <a:pt x="1266170" y="883398"/>
                  <a:pt x="1487979" y="1039091"/>
                </a:cubicBezTo>
                <a:cubicBezTo>
                  <a:pt x="1554951" y="1086100"/>
                  <a:pt x="1635542" y="1110820"/>
                  <a:pt x="1704110" y="1155469"/>
                </a:cubicBezTo>
                <a:cubicBezTo>
                  <a:pt x="1721867" y="1167031"/>
                  <a:pt x="1821798" y="1277136"/>
                  <a:pt x="1886990" y="1288473"/>
                </a:cubicBezTo>
                <a:cubicBezTo>
                  <a:pt x="1936431" y="1297071"/>
                  <a:pt x="1986743" y="1299556"/>
                  <a:pt x="2036619" y="1305098"/>
                </a:cubicBezTo>
                <a:cubicBezTo>
                  <a:pt x="2086495" y="1318953"/>
                  <a:pt x="2136029" y="1334107"/>
                  <a:pt x="2186248" y="1346662"/>
                </a:cubicBezTo>
                <a:cubicBezTo>
                  <a:pt x="2213662" y="1353516"/>
                  <a:pt x="2241172" y="1361525"/>
                  <a:pt x="2269375" y="1363288"/>
                </a:cubicBezTo>
                <a:cubicBezTo>
                  <a:pt x="2286197" y="1364339"/>
                  <a:pt x="2319251" y="1354975"/>
                  <a:pt x="2319251" y="1354975"/>
                </a:cubicBezTo>
                <a:lnTo>
                  <a:pt x="2319251" y="1346662"/>
                </a:lnTo>
                <a:cubicBezTo>
                  <a:pt x="2397979" y="1147218"/>
                  <a:pt x="2434213" y="1095692"/>
                  <a:pt x="2468880" y="931026"/>
                </a:cubicBezTo>
                <a:cubicBezTo>
                  <a:pt x="2472916" y="911853"/>
                  <a:pt x="2474422" y="892233"/>
                  <a:pt x="2477193" y="872837"/>
                </a:cubicBezTo>
                <a:cubicBezTo>
                  <a:pt x="2485813" y="717675"/>
                  <a:pt x="2485506" y="773161"/>
                  <a:pt x="2485506" y="706582"/>
                </a:cubicBezTo>
                <a:lnTo>
                  <a:pt x="1596044" y="689957"/>
                </a:lnTo>
                <a:lnTo>
                  <a:pt x="2527070" y="540328"/>
                </a:lnTo>
                <a:lnTo>
                  <a:pt x="2593571" y="58189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Freeform: Shape 17">
            <a:extLst>
              <a:ext uri="{FF2B5EF4-FFF2-40B4-BE49-F238E27FC236}">
                <a16:creationId xmlns:a16="http://schemas.microsoft.com/office/drawing/2014/main" id="{72931E69-A8FD-8499-13BB-03C063D9193C}"/>
              </a:ext>
            </a:extLst>
          </p:cNvPr>
          <p:cNvSpPr/>
          <p:nvPr/>
        </p:nvSpPr>
        <p:spPr>
          <a:xfrm>
            <a:off x="5617982" y="2593571"/>
            <a:ext cx="1629294" cy="83127"/>
          </a:xfrm>
          <a:custGeom>
            <a:avLst/>
            <a:gdLst>
              <a:gd name="connsiteX0" fmla="*/ 0 w 1629294"/>
              <a:gd name="connsiteY0" fmla="*/ 16625 h 83127"/>
              <a:gd name="connsiteX1" fmla="*/ 689956 w 1629294"/>
              <a:gd name="connsiteY1" fmla="*/ 0 h 83127"/>
              <a:gd name="connsiteX2" fmla="*/ 1629294 w 1629294"/>
              <a:gd name="connsiteY2" fmla="*/ 83127 h 83127"/>
              <a:gd name="connsiteX3" fmla="*/ 83127 w 1629294"/>
              <a:gd name="connsiteY3" fmla="*/ 66502 h 83127"/>
            </a:gdLst>
            <a:ahLst/>
            <a:cxnLst>
              <a:cxn ang="0">
                <a:pos x="connsiteX0" y="connsiteY0"/>
              </a:cxn>
              <a:cxn ang="0">
                <a:pos x="connsiteX1" y="connsiteY1"/>
              </a:cxn>
              <a:cxn ang="0">
                <a:pos x="connsiteX2" y="connsiteY2"/>
              </a:cxn>
              <a:cxn ang="0">
                <a:pos x="connsiteX3" y="connsiteY3"/>
              </a:cxn>
            </a:cxnLst>
            <a:rect l="l" t="t" r="r" b="b"/>
            <a:pathLst>
              <a:path w="1629294" h="83127">
                <a:moveTo>
                  <a:pt x="0" y="16625"/>
                </a:moveTo>
                <a:lnTo>
                  <a:pt x="689956" y="0"/>
                </a:lnTo>
                <a:lnTo>
                  <a:pt x="1629294" y="83127"/>
                </a:lnTo>
                <a:lnTo>
                  <a:pt x="83127" y="66502"/>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
            <a:extLst>
              <a:ext uri="{FF2B5EF4-FFF2-40B4-BE49-F238E27FC236}">
                <a16:creationId xmlns:a16="http://schemas.microsoft.com/office/drawing/2014/main" id="{03269E12-E0E5-F4DB-57DD-2D898A39C4E6}"/>
              </a:ext>
            </a:extLst>
          </p:cNvPr>
          <p:cNvSpPr>
            <a:spLocks noGrp="1"/>
          </p:cNvSpPr>
          <p:nvPr>
            <p:ph type="body" sz="quarter" idx="13"/>
          </p:nvPr>
        </p:nvSpPr>
        <p:spPr>
          <a:xfrm>
            <a:off x="5541139" y="1506935"/>
            <a:ext cx="3338970" cy="3067050"/>
          </a:xfrm>
        </p:spPr>
        <p:txBody>
          <a:bodyPr>
            <a:normAutofit/>
          </a:bodyPr>
          <a:lstStyle/>
          <a:p>
            <a:pPr>
              <a:spcAft>
                <a:spcPts val="1200"/>
              </a:spcAft>
            </a:pPr>
            <a:r>
              <a:rPr lang="en-NZ" sz="1800">
                <a:solidFill>
                  <a:schemeClr val="tx1"/>
                </a:solidFill>
              </a:rPr>
              <a:t>The ARP and CCR trigger prices should remain at current levels, adjusted only for inflation.</a:t>
            </a:r>
          </a:p>
          <a:p>
            <a:pPr>
              <a:spcAft>
                <a:spcPts val="1200"/>
              </a:spcAft>
            </a:pPr>
            <a:r>
              <a:rPr lang="en-US" sz="1800">
                <a:solidFill>
                  <a:schemeClr val="tx1"/>
                </a:solidFill>
              </a:rPr>
              <a:t>The current settings are consistent with the Government’s emissions reduction targets. </a:t>
            </a:r>
          </a:p>
          <a:p>
            <a:pPr>
              <a:spcAft>
                <a:spcPts val="1200"/>
              </a:spcAft>
            </a:pPr>
            <a:r>
              <a:rPr lang="en-US" sz="1800">
                <a:solidFill>
                  <a:schemeClr val="tx1"/>
                </a:solidFill>
              </a:rPr>
              <a:t>We see no case for reducing the ARP, either now or in future. </a:t>
            </a:r>
            <a:endParaRPr lang="en-NZ" sz="1800">
              <a:solidFill>
                <a:schemeClr val="tx1"/>
              </a:solidFill>
            </a:endParaRPr>
          </a:p>
        </p:txBody>
      </p:sp>
      <p:pic>
        <p:nvPicPr>
          <p:cNvPr id="29" name="Picture 28">
            <a:extLst>
              <a:ext uri="{FF2B5EF4-FFF2-40B4-BE49-F238E27FC236}">
                <a16:creationId xmlns:a16="http://schemas.microsoft.com/office/drawing/2014/main" id="{1281D366-3296-3F92-08B2-D5F880012AA6}"/>
              </a:ext>
            </a:extLst>
          </p:cNvPr>
          <p:cNvPicPr>
            <a:picLocks noChangeAspect="1"/>
          </p:cNvPicPr>
          <p:nvPr/>
        </p:nvPicPr>
        <p:blipFill>
          <a:blip r:embed="rId4"/>
          <a:srcRect t="6730"/>
          <a:stretch/>
        </p:blipFill>
        <p:spPr>
          <a:xfrm>
            <a:off x="216814" y="1256415"/>
            <a:ext cx="5181287" cy="2936020"/>
          </a:xfrm>
          <a:prstGeom prst="rect">
            <a:avLst/>
          </a:prstGeom>
        </p:spPr>
      </p:pic>
      <p:pic>
        <p:nvPicPr>
          <p:cNvPr id="31" name="Picture 30">
            <a:extLst>
              <a:ext uri="{FF2B5EF4-FFF2-40B4-BE49-F238E27FC236}">
                <a16:creationId xmlns:a16="http://schemas.microsoft.com/office/drawing/2014/main" id="{F08623B4-4E95-6DDF-1A3E-34282D795153}"/>
              </a:ext>
            </a:extLst>
          </p:cNvPr>
          <p:cNvPicPr>
            <a:picLocks noChangeAspect="1"/>
          </p:cNvPicPr>
          <p:nvPr/>
        </p:nvPicPr>
        <p:blipFill>
          <a:blip r:embed="rId3"/>
          <a:srcRect r="37075" b="24096"/>
          <a:stretch/>
        </p:blipFill>
        <p:spPr>
          <a:xfrm>
            <a:off x="93822" y="4243011"/>
            <a:ext cx="5375798" cy="452857"/>
          </a:xfrm>
          <a:prstGeom prst="rect">
            <a:avLst/>
          </a:prstGeom>
        </p:spPr>
      </p:pic>
    </p:spTree>
    <p:extLst>
      <p:ext uri="{BB962C8B-B14F-4D97-AF65-F5344CB8AC3E}">
        <p14:creationId xmlns:p14="http://schemas.microsoft.com/office/powerpoint/2010/main" val="382057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FD774-73AF-58ED-280B-A03C5A2D7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44D1E-EDBF-2BAC-43AD-7E02997D3444}"/>
              </a:ext>
            </a:extLst>
          </p:cNvPr>
          <p:cNvSpPr>
            <a:spLocks noGrp="1"/>
          </p:cNvSpPr>
          <p:nvPr>
            <p:ph type="title"/>
          </p:nvPr>
        </p:nvSpPr>
        <p:spPr/>
        <p:txBody>
          <a:bodyPr>
            <a:normAutofit/>
          </a:bodyPr>
          <a:lstStyle/>
          <a:p>
            <a:r>
              <a:rPr lang="en-US"/>
              <a:t>Price controls (2): ERP2 means reassessment needed</a:t>
            </a:r>
            <a:endParaRPr lang="en-US">
              <a:ea typeface="Calibri"/>
              <a:cs typeface="Calibri"/>
            </a:endParaRPr>
          </a:p>
        </p:txBody>
      </p:sp>
      <p:sp>
        <p:nvSpPr>
          <p:cNvPr id="7" name="Text Placeholder 6">
            <a:extLst>
              <a:ext uri="{FF2B5EF4-FFF2-40B4-BE49-F238E27FC236}">
                <a16:creationId xmlns:a16="http://schemas.microsoft.com/office/drawing/2014/main" id="{159D4A91-AFF5-309D-25B2-CF098F1974DC}"/>
              </a:ext>
            </a:extLst>
          </p:cNvPr>
          <p:cNvSpPr>
            <a:spLocks noGrp="1"/>
          </p:cNvSpPr>
          <p:nvPr>
            <p:ph type="body" sz="quarter" idx="13"/>
          </p:nvPr>
        </p:nvSpPr>
        <p:spPr>
          <a:xfrm>
            <a:off x="373063" y="1471613"/>
            <a:ext cx="8142287" cy="3493579"/>
          </a:xfrm>
        </p:spPr>
        <p:txBody>
          <a:bodyPr vert="horz" lIns="0" tIns="0" rIns="0" bIns="0" rtlCol="0" anchor="t">
            <a:noAutofit/>
          </a:bodyPr>
          <a:lstStyle/>
          <a:p>
            <a:pPr>
              <a:lnSpc>
                <a:spcPct val="100000"/>
              </a:lnSpc>
              <a:spcBef>
                <a:spcPts val="0"/>
              </a:spcBef>
              <a:spcAft>
                <a:spcPts val="1200"/>
              </a:spcAft>
            </a:pPr>
            <a:r>
              <a:rPr lang="en-US" sz="2000" dirty="0">
                <a:solidFill>
                  <a:schemeClr val="tx1"/>
                </a:solidFill>
              </a:rPr>
              <a:t>This year, we needed to re-</a:t>
            </a:r>
            <a:r>
              <a:rPr lang="en-US" sz="2000" dirty="0" err="1">
                <a:solidFill>
                  <a:schemeClr val="tx1"/>
                </a:solidFill>
              </a:rPr>
              <a:t>analyse</a:t>
            </a:r>
            <a:r>
              <a:rPr lang="en-US" sz="2000" dirty="0">
                <a:solidFill>
                  <a:schemeClr val="tx1"/>
                </a:solidFill>
              </a:rPr>
              <a:t> the price control settings in light of ERP2, as it represents a different strategy compared to ERP1.</a:t>
            </a:r>
          </a:p>
          <a:p>
            <a:pPr>
              <a:lnSpc>
                <a:spcPct val="100000"/>
              </a:lnSpc>
              <a:spcBef>
                <a:spcPts val="0"/>
              </a:spcBef>
              <a:spcAft>
                <a:spcPts val="1200"/>
              </a:spcAft>
            </a:pPr>
            <a:r>
              <a:rPr lang="en-US" sz="2000" dirty="0">
                <a:solidFill>
                  <a:schemeClr val="tx1"/>
                </a:solidFill>
              </a:rPr>
              <a:t>The Government’s ERP2 modelling puts the country:</a:t>
            </a:r>
          </a:p>
          <a:p>
            <a:pPr marL="514350" lvl="2">
              <a:lnSpc>
                <a:spcPct val="100000"/>
              </a:lnSpc>
              <a:spcBef>
                <a:spcPts val="0"/>
              </a:spcBef>
              <a:spcAft>
                <a:spcPts val="1200"/>
              </a:spcAft>
            </a:pPr>
            <a:r>
              <a:rPr lang="en-US" sz="1900" dirty="0"/>
              <a:t>on track to meet the second emissions budget</a:t>
            </a:r>
          </a:p>
          <a:p>
            <a:pPr marL="514350" lvl="2">
              <a:lnSpc>
                <a:spcPct val="100000"/>
              </a:lnSpc>
              <a:spcBef>
                <a:spcPts val="0"/>
              </a:spcBef>
              <a:spcAft>
                <a:spcPts val="1200"/>
              </a:spcAft>
            </a:pPr>
            <a:r>
              <a:rPr lang="en-US" sz="1900" dirty="0"/>
              <a:t>off-track for the third budget/second NDC by ~9 Mt.</a:t>
            </a:r>
          </a:p>
          <a:p>
            <a:pPr marL="171450" lvl="1">
              <a:lnSpc>
                <a:spcPct val="100000"/>
              </a:lnSpc>
              <a:spcBef>
                <a:spcPts val="1200"/>
              </a:spcBef>
              <a:spcAft>
                <a:spcPts val="1200"/>
              </a:spcAft>
            </a:pPr>
            <a:r>
              <a:rPr lang="en-US" sz="2000" dirty="0"/>
              <a:t>The key challenge for us was assessing what emissions price range would be consistent with meeting the third emissions budget and second NDC. </a:t>
            </a:r>
            <a:endParaRPr lang="en-US" sz="2000" dirty="0">
              <a:solidFill>
                <a:schemeClr val="tx2"/>
              </a:solidFill>
            </a:endParaRPr>
          </a:p>
        </p:txBody>
      </p:sp>
      <p:sp>
        <p:nvSpPr>
          <p:cNvPr id="5" name="Freeform: Shape 4">
            <a:extLst>
              <a:ext uri="{FF2B5EF4-FFF2-40B4-BE49-F238E27FC236}">
                <a16:creationId xmlns:a16="http://schemas.microsoft.com/office/drawing/2014/main" id="{9790199B-138D-587F-CCE3-C012170D71B8}"/>
              </a:ext>
            </a:extLst>
          </p:cNvPr>
          <p:cNvSpPr/>
          <p:nvPr/>
        </p:nvSpPr>
        <p:spPr>
          <a:xfrm>
            <a:off x="4346134" y="2003367"/>
            <a:ext cx="2593571" cy="1363370"/>
          </a:xfrm>
          <a:custGeom>
            <a:avLst/>
            <a:gdLst>
              <a:gd name="connsiteX0" fmla="*/ 0 w 2593571"/>
              <a:gd name="connsiteY0" fmla="*/ 0 h 1363370"/>
              <a:gd name="connsiteX1" fmla="*/ 0 w 2593571"/>
              <a:gd name="connsiteY1" fmla="*/ 0 h 1363370"/>
              <a:gd name="connsiteX2" fmla="*/ 839586 w 2593571"/>
              <a:gd name="connsiteY2" fmla="*/ 548640 h 1363370"/>
              <a:gd name="connsiteX3" fmla="*/ 1487979 w 2593571"/>
              <a:gd name="connsiteY3" fmla="*/ 1039091 h 1363370"/>
              <a:gd name="connsiteX4" fmla="*/ 1704110 w 2593571"/>
              <a:gd name="connsiteY4" fmla="*/ 1155469 h 1363370"/>
              <a:gd name="connsiteX5" fmla="*/ 1886990 w 2593571"/>
              <a:gd name="connsiteY5" fmla="*/ 1288473 h 1363370"/>
              <a:gd name="connsiteX6" fmla="*/ 2036619 w 2593571"/>
              <a:gd name="connsiteY6" fmla="*/ 1305098 h 1363370"/>
              <a:gd name="connsiteX7" fmla="*/ 2186248 w 2593571"/>
              <a:gd name="connsiteY7" fmla="*/ 1346662 h 1363370"/>
              <a:gd name="connsiteX8" fmla="*/ 2269375 w 2593571"/>
              <a:gd name="connsiteY8" fmla="*/ 1363288 h 1363370"/>
              <a:gd name="connsiteX9" fmla="*/ 2319251 w 2593571"/>
              <a:gd name="connsiteY9" fmla="*/ 1354975 h 1363370"/>
              <a:gd name="connsiteX10" fmla="*/ 2319251 w 2593571"/>
              <a:gd name="connsiteY10" fmla="*/ 1346662 h 1363370"/>
              <a:gd name="connsiteX11" fmla="*/ 2468880 w 2593571"/>
              <a:gd name="connsiteY11" fmla="*/ 931026 h 1363370"/>
              <a:gd name="connsiteX12" fmla="*/ 2477193 w 2593571"/>
              <a:gd name="connsiteY12" fmla="*/ 872837 h 1363370"/>
              <a:gd name="connsiteX13" fmla="*/ 2485506 w 2593571"/>
              <a:gd name="connsiteY13" fmla="*/ 706582 h 1363370"/>
              <a:gd name="connsiteX14" fmla="*/ 1596044 w 2593571"/>
              <a:gd name="connsiteY14" fmla="*/ 689957 h 1363370"/>
              <a:gd name="connsiteX15" fmla="*/ 2527070 w 2593571"/>
              <a:gd name="connsiteY15" fmla="*/ 540328 h 1363370"/>
              <a:gd name="connsiteX16" fmla="*/ 2593571 w 2593571"/>
              <a:gd name="connsiteY16" fmla="*/ 581891 h 136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571" h="1363370">
                <a:moveTo>
                  <a:pt x="0" y="0"/>
                </a:moveTo>
                <a:lnTo>
                  <a:pt x="0" y="0"/>
                </a:lnTo>
                <a:cubicBezTo>
                  <a:pt x="279862" y="182880"/>
                  <a:pt x="565487" y="357230"/>
                  <a:pt x="839586" y="548640"/>
                </a:cubicBezTo>
                <a:cubicBezTo>
                  <a:pt x="1061770" y="703797"/>
                  <a:pt x="1266170" y="883398"/>
                  <a:pt x="1487979" y="1039091"/>
                </a:cubicBezTo>
                <a:cubicBezTo>
                  <a:pt x="1554951" y="1086100"/>
                  <a:pt x="1635542" y="1110820"/>
                  <a:pt x="1704110" y="1155469"/>
                </a:cubicBezTo>
                <a:cubicBezTo>
                  <a:pt x="1721867" y="1167031"/>
                  <a:pt x="1821798" y="1277136"/>
                  <a:pt x="1886990" y="1288473"/>
                </a:cubicBezTo>
                <a:cubicBezTo>
                  <a:pt x="1936431" y="1297071"/>
                  <a:pt x="1986743" y="1299556"/>
                  <a:pt x="2036619" y="1305098"/>
                </a:cubicBezTo>
                <a:cubicBezTo>
                  <a:pt x="2086495" y="1318953"/>
                  <a:pt x="2136029" y="1334107"/>
                  <a:pt x="2186248" y="1346662"/>
                </a:cubicBezTo>
                <a:cubicBezTo>
                  <a:pt x="2213662" y="1353516"/>
                  <a:pt x="2241172" y="1361525"/>
                  <a:pt x="2269375" y="1363288"/>
                </a:cubicBezTo>
                <a:cubicBezTo>
                  <a:pt x="2286197" y="1364339"/>
                  <a:pt x="2319251" y="1354975"/>
                  <a:pt x="2319251" y="1354975"/>
                </a:cubicBezTo>
                <a:lnTo>
                  <a:pt x="2319251" y="1346662"/>
                </a:lnTo>
                <a:cubicBezTo>
                  <a:pt x="2397979" y="1147218"/>
                  <a:pt x="2434213" y="1095692"/>
                  <a:pt x="2468880" y="931026"/>
                </a:cubicBezTo>
                <a:cubicBezTo>
                  <a:pt x="2472916" y="911853"/>
                  <a:pt x="2474422" y="892233"/>
                  <a:pt x="2477193" y="872837"/>
                </a:cubicBezTo>
                <a:cubicBezTo>
                  <a:pt x="2485813" y="717675"/>
                  <a:pt x="2485506" y="773161"/>
                  <a:pt x="2485506" y="706582"/>
                </a:cubicBezTo>
                <a:lnTo>
                  <a:pt x="1596044" y="689957"/>
                </a:lnTo>
                <a:lnTo>
                  <a:pt x="2527070" y="540328"/>
                </a:lnTo>
                <a:lnTo>
                  <a:pt x="2593571" y="58189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Freeform: Shape 17">
            <a:extLst>
              <a:ext uri="{FF2B5EF4-FFF2-40B4-BE49-F238E27FC236}">
                <a16:creationId xmlns:a16="http://schemas.microsoft.com/office/drawing/2014/main" id="{BD7E427F-E7A0-B4F9-BA03-2FC21FF2F942}"/>
              </a:ext>
            </a:extLst>
          </p:cNvPr>
          <p:cNvSpPr/>
          <p:nvPr/>
        </p:nvSpPr>
        <p:spPr>
          <a:xfrm>
            <a:off x="5617982" y="2593571"/>
            <a:ext cx="1629294" cy="83127"/>
          </a:xfrm>
          <a:custGeom>
            <a:avLst/>
            <a:gdLst>
              <a:gd name="connsiteX0" fmla="*/ 0 w 1629294"/>
              <a:gd name="connsiteY0" fmla="*/ 16625 h 83127"/>
              <a:gd name="connsiteX1" fmla="*/ 689956 w 1629294"/>
              <a:gd name="connsiteY1" fmla="*/ 0 h 83127"/>
              <a:gd name="connsiteX2" fmla="*/ 1629294 w 1629294"/>
              <a:gd name="connsiteY2" fmla="*/ 83127 h 83127"/>
              <a:gd name="connsiteX3" fmla="*/ 83127 w 1629294"/>
              <a:gd name="connsiteY3" fmla="*/ 66502 h 83127"/>
            </a:gdLst>
            <a:ahLst/>
            <a:cxnLst>
              <a:cxn ang="0">
                <a:pos x="connsiteX0" y="connsiteY0"/>
              </a:cxn>
              <a:cxn ang="0">
                <a:pos x="connsiteX1" y="connsiteY1"/>
              </a:cxn>
              <a:cxn ang="0">
                <a:pos x="connsiteX2" y="connsiteY2"/>
              </a:cxn>
              <a:cxn ang="0">
                <a:pos x="connsiteX3" y="connsiteY3"/>
              </a:cxn>
            </a:cxnLst>
            <a:rect l="l" t="t" r="r" b="b"/>
            <a:pathLst>
              <a:path w="1629294" h="83127">
                <a:moveTo>
                  <a:pt x="0" y="16625"/>
                </a:moveTo>
                <a:lnTo>
                  <a:pt x="689956" y="0"/>
                </a:lnTo>
                <a:lnTo>
                  <a:pt x="1629294" y="83127"/>
                </a:lnTo>
                <a:lnTo>
                  <a:pt x="83127" y="66502"/>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259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958E-E055-0B7E-958D-EA317BCA29C3}"/>
              </a:ext>
            </a:extLst>
          </p:cNvPr>
          <p:cNvSpPr>
            <a:spLocks noGrp="1"/>
          </p:cNvSpPr>
          <p:nvPr>
            <p:ph type="title"/>
          </p:nvPr>
        </p:nvSpPr>
        <p:spPr>
          <a:xfrm>
            <a:off x="372618" y="273844"/>
            <a:ext cx="8142732" cy="724777"/>
          </a:xfrm>
        </p:spPr>
        <p:txBody>
          <a:bodyPr/>
          <a:lstStyle/>
          <a:p>
            <a:r>
              <a:rPr lang="en-US"/>
              <a:t>Price controls (3): Consistency with the second emissions budget </a:t>
            </a:r>
            <a:endParaRPr lang="en-NZ"/>
          </a:p>
        </p:txBody>
      </p:sp>
      <p:sp>
        <p:nvSpPr>
          <p:cNvPr id="3" name="Text Placeholder 2">
            <a:extLst>
              <a:ext uri="{FF2B5EF4-FFF2-40B4-BE49-F238E27FC236}">
                <a16:creationId xmlns:a16="http://schemas.microsoft.com/office/drawing/2014/main" id="{EA54E89B-53FC-A6F3-750E-63A5B2FA3E83}"/>
              </a:ext>
            </a:extLst>
          </p:cNvPr>
          <p:cNvSpPr>
            <a:spLocks noGrp="1"/>
          </p:cNvSpPr>
          <p:nvPr>
            <p:ph type="body" sz="quarter" idx="13"/>
          </p:nvPr>
        </p:nvSpPr>
        <p:spPr>
          <a:xfrm>
            <a:off x="373062" y="1377863"/>
            <a:ext cx="8059737" cy="3491793"/>
          </a:xfrm>
        </p:spPr>
        <p:txBody>
          <a:bodyPr>
            <a:normAutofit fontScale="92500"/>
          </a:bodyPr>
          <a:lstStyle/>
          <a:p>
            <a:pPr marL="0" indent="0">
              <a:lnSpc>
                <a:spcPct val="100000"/>
              </a:lnSpc>
              <a:spcAft>
                <a:spcPts val="1200"/>
              </a:spcAft>
              <a:buNone/>
            </a:pPr>
            <a:r>
              <a:rPr lang="en-NZ" sz="2000" dirty="0">
                <a:solidFill>
                  <a:schemeClr val="tx1"/>
                </a:solidFill>
              </a:rPr>
              <a:t>The current price control settings are consistent with the second emissions budget:  </a:t>
            </a:r>
          </a:p>
          <a:p>
            <a:pPr marL="171450" lvl="1">
              <a:lnSpc>
                <a:spcPct val="100000"/>
              </a:lnSpc>
              <a:spcBef>
                <a:spcPts val="750"/>
              </a:spcBef>
              <a:spcAft>
                <a:spcPts val="1200"/>
              </a:spcAft>
            </a:pPr>
            <a:r>
              <a:rPr lang="en-NZ" sz="2000" dirty="0"/>
              <a:t>By 2026, it will be too late for planting forests to help meet the second budget – so cost of gross emissions reductions is the key factor to guide the settings. </a:t>
            </a:r>
          </a:p>
          <a:p>
            <a:pPr marL="171450" lvl="1">
              <a:lnSpc>
                <a:spcPct val="100000"/>
              </a:lnSpc>
              <a:spcBef>
                <a:spcPts val="750"/>
              </a:spcBef>
              <a:spcAft>
                <a:spcPts val="1200"/>
              </a:spcAft>
            </a:pPr>
            <a:r>
              <a:rPr lang="en-NZ" sz="2000" dirty="0"/>
              <a:t>This price range is also appropriate taking into account international emissions prices, including the possible costs of offshore mitigation to meet the first NDC. </a:t>
            </a:r>
          </a:p>
          <a:p>
            <a:pPr marL="171450" lvl="1">
              <a:lnSpc>
                <a:spcPct val="100000"/>
              </a:lnSpc>
              <a:spcBef>
                <a:spcPts val="750"/>
              </a:spcBef>
              <a:spcAft>
                <a:spcPts val="1200"/>
              </a:spcAft>
            </a:pPr>
            <a:r>
              <a:rPr lang="en-NZ" sz="2000" dirty="0"/>
              <a:t>Stability in the price control settings, particularly the ARP, is important for market confidence.</a:t>
            </a:r>
          </a:p>
        </p:txBody>
      </p:sp>
    </p:spTree>
    <p:extLst>
      <p:ext uri="{BB962C8B-B14F-4D97-AF65-F5344CB8AC3E}">
        <p14:creationId xmlns:p14="http://schemas.microsoft.com/office/powerpoint/2010/main" val="155868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958E-E055-0B7E-958D-EA317BCA29C3}"/>
              </a:ext>
            </a:extLst>
          </p:cNvPr>
          <p:cNvSpPr>
            <a:spLocks noGrp="1"/>
          </p:cNvSpPr>
          <p:nvPr>
            <p:ph type="title"/>
          </p:nvPr>
        </p:nvSpPr>
        <p:spPr/>
        <p:txBody>
          <a:bodyPr/>
          <a:lstStyle/>
          <a:p>
            <a:r>
              <a:rPr lang="en-US"/>
              <a:t>Price controls (4): Consistency with third budget and NDC2</a:t>
            </a:r>
            <a:endParaRPr lang="en-NZ"/>
          </a:p>
        </p:txBody>
      </p:sp>
      <p:sp>
        <p:nvSpPr>
          <p:cNvPr id="3" name="Text Placeholder 2">
            <a:extLst>
              <a:ext uri="{FF2B5EF4-FFF2-40B4-BE49-F238E27FC236}">
                <a16:creationId xmlns:a16="http://schemas.microsoft.com/office/drawing/2014/main" id="{EA54E89B-53FC-A6F3-750E-63A5B2FA3E83}"/>
              </a:ext>
            </a:extLst>
          </p:cNvPr>
          <p:cNvSpPr>
            <a:spLocks noGrp="1"/>
          </p:cNvSpPr>
          <p:nvPr>
            <p:ph type="body" sz="quarter" idx="13"/>
          </p:nvPr>
        </p:nvSpPr>
        <p:spPr>
          <a:xfrm>
            <a:off x="485029" y="1425676"/>
            <a:ext cx="8142731" cy="3603523"/>
          </a:xfrm>
        </p:spPr>
        <p:txBody>
          <a:bodyPr>
            <a:noAutofit/>
          </a:bodyPr>
          <a:lstStyle/>
          <a:p>
            <a:pPr marL="0" lvl="1" indent="0">
              <a:lnSpc>
                <a:spcPct val="100000"/>
              </a:lnSpc>
              <a:spcBef>
                <a:spcPts val="0"/>
              </a:spcBef>
              <a:spcAft>
                <a:spcPts val="1200"/>
              </a:spcAft>
              <a:buNone/>
            </a:pPr>
            <a:r>
              <a:rPr lang="en-NZ" dirty="0"/>
              <a:t>On these targets for 2031–2035, our analysis found that: </a:t>
            </a:r>
          </a:p>
          <a:p>
            <a:pPr marL="171450" lvl="1">
              <a:lnSpc>
                <a:spcPct val="100000"/>
              </a:lnSpc>
              <a:spcBef>
                <a:spcPts val="0"/>
              </a:spcBef>
              <a:spcAft>
                <a:spcPts val="1200"/>
              </a:spcAft>
            </a:pPr>
            <a:r>
              <a:rPr lang="en-NZ" dirty="0"/>
              <a:t>In some scenarios of the future, the price control settings could be too low to be consistent with meeting the third budget and second NDC. </a:t>
            </a:r>
          </a:p>
          <a:p>
            <a:pPr marL="171450" lvl="1">
              <a:lnSpc>
                <a:spcPct val="100000"/>
              </a:lnSpc>
              <a:spcBef>
                <a:spcPts val="0"/>
              </a:spcBef>
              <a:spcAft>
                <a:spcPts val="1200"/>
              </a:spcAft>
            </a:pPr>
            <a:r>
              <a:rPr lang="en-NZ" dirty="0"/>
              <a:t>But it’s not clear that those scenarios will materialise – there are large uncertainties about what actions will be needed to meet these targets.</a:t>
            </a:r>
          </a:p>
          <a:p>
            <a:pPr marL="171450" lvl="1">
              <a:lnSpc>
                <a:spcPct val="100000"/>
              </a:lnSpc>
              <a:spcBef>
                <a:spcPts val="0"/>
              </a:spcBef>
              <a:spcAft>
                <a:spcPts val="1200"/>
              </a:spcAft>
            </a:pPr>
            <a:r>
              <a:rPr lang="en-NZ" dirty="0"/>
              <a:t>We are not recommending an increase to the price control settings now, when it is so uncertain that it is necessary. </a:t>
            </a:r>
          </a:p>
          <a:p>
            <a:pPr marL="171450" lvl="1">
              <a:lnSpc>
                <a:spcPct val="100000"/>
              </a:lnSpc>
              <a:spcBef>
                <a:spcPts val="0"/>
              </a:spcBef>
              <a:spcAft>
                <a:spcPts val="1200"/>
              </a:spcAft>
            </a:pPr>
            <a:r>
              <a:rPr lang="en-NZ" dirty="0"/>
              <a:t>Some uncertainty will resolve over the next 2–3 years. We will monitor relevant developments in our future advice. </a:t>
            </a:r>
          </a:p>
          <a:p>
            <a:pPr marL="171450" lvl="1">
              <a:lnSpc>
                <a:spcPct val="80000"/>
              </a:lnSpc>
              <a:spcBef>
                <a:spcPts val="600"/>
              </a:spcBef>
              <a:spcAft>
                <a:spcPts val="600"/>
              </a:spcAft>
            </a:pPr>
            <a:endParaRPr lang="en-NZ" dirty="0"/>
          </a:p>
        </p:txBody>
      </p:sp>
    </p:spTree>
    <p:extLst>
      <p:ext uri="{BB962C8B-B14F-4D97-AF65-F5344CB8AC3E}">
        <p14:creationId xmlns:p14="http://schemas.microsoft.com/office/powerpoint/2010/main" val="113706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949B5-E111-854D-B56D-22E6AF15B7CF}"/>
              </a:ext>
            </a:extLst>
          </p:cNvPr>
          <p:cNvSpPr>
            <a:spLocks noGrp="1"/>
          </p:cNvSpPr>
          <p:nvPr>
            <p:ph type="title"/>
          </p:nvPr>
        </p:nvSpPr>
        <p:spPr>
          <a:xfrm>
            <a:off x="372618" y="273844"/>
            <a:ext cx="8142732" cy="857124"/>
          </a:xfrm>
        </p:spPr>
        <p:txBody>
          <a:bodyPr anchor="ctr">
            <a:normAutofit/>
          </a:bodyPr>
          <a:lstStyle/>
          <a:p>
            <a:r>
              <a:rPr lang="en-US"/>
              <a:t>What happens next</a:t>
            </a:r>
          </a:p>
        </p:txBody>
      </p:sp>
      <p:graphicFrame>
        <p:nvGraphicFramePr>
          <p:cNvPr id="32" name="Text Placeholder 5">
            <a:extLst>
              <a:ext uri="{FF2B5EF4-FFF2-40B4-BE49-F238E27FC236}">
                <a16:creationId xmlns:a16="http://schemas.microsoft.com/office/drawing/2014/main" id="{2E4FAE62-07BD-2810-D4C3-1F01D098F09E}"/>
              </a:ext>
            </a:extLst>
          </p:cNvPr>
          <p:cNvGraphicFramePr/>
          <p:nvPr>
            <p:extLst>
              <p:ext uri="{D42A27DB-BD31-4B8C-83A1-F6EECF244321}">
                <p14:modId xmlns:p14="http://schemas.microsoft.com/office/powerpoint/2010/main" val="527523153"/>
              </p:ext>
            </p:extLst>
          </p:nvPr>
        </p:nvGraphicFramePr>
        <p:xfrm>
          <a:off x="628650" y="1458516"/>
          <a:ext cx="78867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354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EF5CB-8459-FA48-8768-3C3C3A9D395C}"/>
              </a:ext>
            </a:extLst>
          </p:cNvPr>
          <p:cNvSpPr>
            <a:spLocks noGrp="1"/>
          </p:cNvSpPr>
          <p:nvPr>
            <p:ph type="body" sz="quarter" idx="10"/>
          </p:nvPr>
        </p:nvSpPr>
        <p:spPr>
          <a:xfrm>
            <a:off x="257737" y="2335738"/>
            <a:ext cx="5333819" cy="1661993"/>
          </a:xfrm>
        </p:spPr>
        <p:txBody>
          <a:bodyPr/>
          <a:lstStyle/>
          <a:p>
            <a:r>
              <a:rPr lang="en-US" sz="6000"/>
              <a:t>Ngā mihi nui Thank you</a:t>
            </a:r>
          </a:p>
        </p:txBody>
      </p:sp>
      <p:sp>
        <p:nvSpPr>
          <p:cNvPr id="3" name="Subtitle 2">
            <a:extLst>
              <a:ext uri="{FF2B5EF4-FFF2-40B4-BE49-F238E27FC236}">
                <a16:creationId xmlns:a16="http://schemas.microsoft.com/office/drawing/2014/main" id="{66AB94C5-513E-5E48-A275-C372B85541F9}"/>
              </a:ext>
            </a:extLst>
          </p:cNvPr>
          <p:cNvSpPr>
            <a:spLocks noGrp="1"/>
          </p:cNvSpPr>
          <p:nvPr>
            <p:ph type="subTitle" idx="1"/>
          </p:nvPr>
        </p:nvSpPr>
        <p:spPr>
          <a:xfrm>
            <a:off x="177141" y="4492659"/>
            <a:ext cx="6494267" cy="498598"/>
          </a:xfrm>
        </p:spPr>
        <p:txBody>
          <a:bodyPr vert="horz" wrap="square" lIns="0" tIns="0" rIns="0" bIns="0" rtlCol="0" anchor="t">
            <a:spAutoFit/>
          </a:bodyPr>
          <a:lstStyle/>
          <a:p>
            <a:pPr>
              <a:lnSpc>
                <a:spcPct val="80000"/>
              </a:lnSpc>
            </a:pPr>
            <a:r>
              <a:rPr lang="en-NZ" sz="2000"/>
              <a:t>Want to get in touch? </a:t>
            </a:r>
            <a:br>
              <a:rPr lang="en-NZ" sz="2000">
                <a:cs typeface="Calibri"/>
              </a:rPr>
            </a:br>
            <a:r>
              <a:rPr lang="en-NZ" sz="2000" b="1"/>
              <a:t>hello@climatecommission.govt.nz</a:t>
            </a:r>
          </a:p>
        </p:txBody>
      </p:sp>
      <p:sp>
        <p:nvSpPr>
          <p:cNvPr id="4" name="Round Single Corner Rectangle 3">
            <a:extLst>
              <a:ext uri="{FF2B5EF4-FFF2-40B4-BE49-F238E27FC236}">
                <a16:creationId xmlns:a16="http://schemas.microsoft.com/office/drawing/2014/main" id="{E24B0A66-5480-9C4F-8B69-9CC29CE65AC4}"/>
              </a:ext>
            </a:extLst>
          </p:cNvPr>
          <p:cNvSpPr/>
          <p:nvPr/>
        </p:nvSpPr>
        <p:spPr>
          <a:xfrm rot="10800000">
            <a:off x="4441372" y="95796"/>
            <a:ext cx="4711337" cy="2784382"/>
          </a:xfrm>
          <a:prstGeom prst="round1Rect">
            <a:avLst>
              <a:gd name="adj" fmla="val 49847"/>
            </a:avLst>
          </a:prstGeom>
          <a:gradFill flip="none" rotWithShape="1">
            <a:gsLst>
              <a:gs pos="100000">
                <a:schemeClr val="accent1"/>
              </a:gs>
              <a:gs pos="51000">
                <a:schemeClr val="accent2"/>
              </a:gs>
              <a:gs pos="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srgbClr val="FFFFFF"/>
              </a:solidFill>
              <a:latin typeface="Calibri" panose="020F0502020204030204"/>
            </a:endParaRPr>
          </a:p>
        </p:txBody>
      </p:sp>
      <p:sp>
        <p:nvSpPr>
          <p:cNvPr id="5" name="Round Single Corner Rectangle 4">
            <a:extLst>
              <a:ext uri="{FF2B5EF4-FFF2-40B4-BE49-F238E27FC236}">
                <a16:creationId xmlns:a16="http://schemas.microsoft.com/office/drawing/2014/main" id="{8327DDEB-AF16-4F40-81D2-61F6762206AD}"/>
              </a:ext>
            </a:extLst>
          </p:cNvPr>
          <p:cNvSpPr/>
          <p:nvPr/>
        </p:nvSpPr>
        <p:spPr>
          <a:xfrm rot="10800000">
            <a:off x="4432663" y="0"/>
            <a:ext cx="4720045" cy="2784382"/>
          </a:xfrm>
          <a:prstGeom prst="round1Rect">
            <a:avLst>
              <a:gd name="adj" fmla="val 49847"/>
            </a:avLst>
          </a:prstGeom>
          <a:blipFill dpi="0" rotWithShape="0">
            <a:blip r:embed="rId3"/>
            <a:srcRect/>
            <a:stretch>
              <a:fillRect l="-413" t="-1" r="-413"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srgbClr val="FFFFFF"/>
              </a:solidFill>
              <a:latin typeface="Calibri" panose="020F0502020204030204"/>
            </a:endParaRPr>
          </a:p>
        </p:txBody>
      </p:sp>
    </p:spTree>
    <p:extLst>
      <p:ext uri="{BB962C8B-B14F-4D97-AF65-F5344CB8AC3E}">
        <p14:creationId xmlns:p14="http://schemas.microsoft.com/office/powerpoint/2010/main" val="226625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1F03-1E6E-094A-B88E-3E6A9DD99978}"/>
              </a:ext>
            </a:extLst>
          </p:cNvPr>
          <p:cNvSpPr>
            <a:spLocks noGrp="1"/>
          </p:cNvSpPr>
          <p:nvPr>
            <p:ph type="title"/>
          </p:nvPr>
        </p:nvSpPr>
        <p:spPr>
          <a:xfrm>
            <a:off x="373063" y="268769"/>
            <a:ext cx="8142732" cy="994172"/>
          </a:xfrm>
        </p:spPr>
        <p:txBody>
          <a:bodyPr/>
          <a:lstStyle/>
          <a:p>
            <a:r>
              <a:rPr lang="en-US">
                <a:cs typeface="Calibri"/>
              </a:rPr>
              <a:t>Today’s session</a:t>
            </a:r>
            <a:endParaRPr lang="en-US"/>
          </a:p>
        </p:txBody>
      </p:sp>
      <p:sp>
        <p:nvSpPr>
          <p:cNvPr id="3" name="Text Placeholder 2">
            <a:extLst>
              <a:ext uri="{FF2B5EF4-FFF2-40B4-BE49-F238E27FC236}">
                <a16:creationId xmlns:a16="http://schemas.microsoft.com/office/drawing/2014/main" id="{56B8D414-BB39-D88E-E55C-87BC98E5050C}"/>
              </a:ext>
            </a:extLst>
          </p:cNvPr>
          <p:cNvSpPr>
            <a:spLocks noGrp="1"/>
          </p:cNvSpPr>
          <p:nvPr>
            <p:ph type="body" sz="quarter" idx="13"/>
          </p:nvPr>
        </p:nvSpPr>
        <p:spPr>
          <a:xfrm>
            <a:off x="373063" y="1371405"/>
            <a:ext cx="8518274" cy="3671887"/>
          </a:xfrm>
        </p:spPr>
        <p:txBody>
          <a:bodyPr vert="horz" lIns="0" tIns="0" rIns="0" bIns="0" rtlCol="0" anchor="t">
            <a:noAutofit/>
          </a:bodyPr>
          <a:lstStyle/>
          <a:p>
            <a:pPr marL="457200" indent="-457200">
              <a:lnSpc>
                <a:spcPct val="120000"/>
              </a:lnSpc>
              <a:spcBef>
                <a:spcPts val="0"/>
              </a:spcBef>
              <a:spcAft>
                <a:spcPts val="600"/>
              </a:spcAft>
              <a:buFont typeface="+mj-lt"/>
              <a:buAutoNum type="arabicPeriod"/>
            </a:pPr>
            <a:r>
              <a:rPr lang="en-US" sz="2000">
                <a:solidFill>
                  <a:schemeClr val="tx1"/>
                </a:solidFill>
                <a:cs typeface="Calibri"/>
              </a:rPr>
              <a:t>Welcome</a:t>
            </a:r>
          </a:p>
          <a:p>
            <a:pPr marL="457200" indent="-457200">
              <a:lnSpc>
                <a:spcPct val="120000"/>
              </a:lnSpc>
              <a:spcBef>
                <a:spcPts val="0"/>
              </a:spcBef>
              <a:spcAft>
                <a:spcPts val="600"/>
              </a:spcAft>
              <a:buFont typeface="+mj-lt"/>
              <a:buAutoNum type="arabicPeriod"/>
            </a:pPr>
            <a:r>
              <a:rPr lang="en-US" sz="2000">
                <a:solidFill>
                  <a:schemeClr val="tx1"/>
                </a:solidFill>
                <a:cs typeface="Calibri"/>
              </a:rPr>
              <a:t>Our NZ ETS settings advice (25 minutes)</a:t>
            </a:r>
          </a:p>
          <a:p>
            <a:pPr lvl="2">
              <a:lnSpc>
                <a:spcPct val="120000"/>
              </a:lnSpc>
              <a:spcBef>
                <a:spcPts val="0"/>
              </a:spcBef>
              <a:spcAft>
                <a:spcPts val="600"/>
              </a:spcAft>
            </a:pPr>
            <a:r>
              <a:rPr lang="en-US" sz="2000">
                <a:cs typeface="Calibri"/>
              </a:rPr>
              <a:t>Context</a:t>
            </a:r>
          </a:p>
          <a:p>
            <a:pPr lvl="2">
              <a:lnSpc>
                <a:spcPct val="120000"/>
              </a:lnSpc>
              <a:spcBef>
                <a:spcPts val="0"/>
              </a:spcBef>
              <a:spcAft>
                <a:spcPts val="600"/>
              </a:spcAft>
            </a:pPr>
            <a:r>
              <a:rPr lang="en-US" sz="2000">
                <a:cs typeface="Calibri"/>
              </a:rPr>
              <a:t>Unit limits </a:t>
            </a:r>
          </a:p>
          <a:p>
            <a:pPr lvl="2">
              <a:lnSpc>
                <a:spcPct val="120000"/>
              </a:lnSpc>
              <a:spcBef>
                <a:spcPts val="0"/>
              </a:spcBef>
              <a:spcAft>
                <a:spcPts val="600"/>
              </a:spcAft>
            </a:pPr>
            <a:r>
              <a:rPr lang="en-US" sz="2000">
                <a:cs typeface="Calibri"/>
              </a:rPr>
              <a:t>Price controls </a:t>
            </a:r>
          </a:p>
          <a:p>
            <a:pPr lvl="2">
              <a:lnSpc>
                <a:spcPct val="120000"/>
              </a:lnSpc>
              <a:spcBef>
                <a:spcPts val="0"/>
              </a:spcBef>
              <a:spcAft>
                <a:spcPts val="600"/>
              </a:spcAft>
            </a:pPr>
            <a:r>
              <a:rPr lang="en-US" sz="2000">
                <a:cs typeface="Calibri"/>
              </a:rPr>
              <a:t>What happens next</a:t>
            </a:r>
          </a:p>
          <a:p>
            <a:pPr marL="457200" indent="-457200">
              <a:lnSpc>
                <a:spcPct val="120000"/>
              </a:lnSpc>
              <a:spcBef>
                <a:spcPts val="0"/>
              </a:spcBef>
              <a:spcAft>
                <a:spcPts val="600"/>
              </a:spcAft>
              <a:buFont typeface="+mj-lt"/>
              <a:buAutoNum type="arabicPeriod"/>
            </a:pPr>
            <a:r>
              <a:rPr lang="en-US" sz="2000">
                <a:solidFill>
                  <a:schemeClr val="tx1"/>
                </a:solidFill>
                <a:cs typeface="Calibri"/>
              </a:rPr>
              <a:t>Audience questions (30 minutes)</a:t>
            </a:r>
          </a:p>
          <a:p>
            <a:pPr marL="457200" indent="-457200">
              <a:lnSpc>
                <a:spcPct val="120000"/>
              </a:lnSpc>
              <a:spcBef>
                <a:spcPts val="0"/>
              </a:spcBef>
              <a:spcAft>
                <a:spcPts val="600"/>
              </a:spcAft>
              <a:buFont typeface="+mj-lt"/>
              <a:buAutoNum type="arabicPeriod"/>
            </a:pPr>
            <a:r>
              <a:rPr lang="en-US" sz="2000">
                <a:solidFill>
                  <a:schemeClr val="tx1"/>
                </a:solidFill>
                <a:cs typeface="Calibri"/>
              </a:rPr>
              <a:t>Close</a:t>
            </a:r>
          </a:p>
        </p:txBody>
      </p:sp>
    </p:spTree>
    <p:extLst>
      <p:ext uri="{BB962C8B-B14F-4D97-AF65-F5344CB8AC3E}">
        <p14:creationId xmlns:p14="http://schemas.microsoft.com/office/powerpoint/2010/main" val="98527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F56ACB-33E4-72FC-683E-63DC2BDCB008}"/>
              </a:ext>
            </a:extLst>
          </p:cNvPr>
          <p:cNvPicPr>
            <a:picLocks noChangeAspect="1"/>
          </p:cNvPicPr>
          <p:nvPr/>
        </p:nvPicPr>
        <p:blipFill>
          <a:blip r:embed="rId3"/>
          <a:srcRect l="4704" t="3413"/>
          <a:stretch/>
        </p:blipFill>
        <p:spPr>
          <a:xfrm rot="435848">
            <a:off x="1092060" y="3032424"/>
            <a:ext cx="2508558" cy="3574318"/>
          </a:xfrm>
          <a:prstGeom prst="rect">
            <a:avLst/>
          </a:prstGeom>
        </p:spPr>
      </p:pic>
      <p:sp>
        <p:nvSpPr>
          <p:cNvPr id="2" name="Title 1">
            <a:extLst>
              <a:ext uri="{FF2B5EF4-FFF2-40B4-BE49-F238E27FC236}">
                <a16:creationId xmlns:a16="http://schemas.microsoft.com/office/drawing/2014/main" id="{C1D9E1AA-BD10-5116-05A6-7B5A973A17C3}"/>
              </a:ext>
            </a:extLst>
          </p:cNvPr>
          <p:cNvSpPr>
            <a:spLocks noGrp="1"/>
          </p:cNvSpPr>
          <p:nvPr>
            <p:ph type="title"/>
          </p:nvPr>
        </p:nvSpPr>
        <p:spPr/>
        <p:txBody>
          <a:bodyPr/>
          <a:lstStyle/>
          <a:p>
            <a:r>
              <a:rPr lang="en-US"/>
              <a:t>Our focus for this webinar</a:t>
            </a:r>
            <a:endParaRPr lang="mi-NZ"/>
          </a:p>
        </p:txBody>
      </p:sp>
      <p:sp>
        <p:nvSpPr>
          <p:cNvPr id="3" name="Text Placeholder 2">
            <a:extLst>
              <a:ext uri="{FF2B5EF4-FFF2-40B4-BE49-F238E27FC236}">
                <a16:creationId xmlns:a16="http://schemas.microsoft.com/office/drawing/2014/main" id="{68C41E4E-BD20-DE18-6524-787D8EBB74FF}"/>
              </a:ext>
            </a:extLst>
          </p:cNvPr>
          <p:cNvSpPr>
            <a:spLocks noGrp="1"/>
          </p:cNvSpPr>
          <p:nvPr>
            <p:ph type="body" sz="quarter" idx="13"/>
          </p:nvPr>
        </p:nvSpPr>
        <p:spPr>
          <a:xfrm>
            <a:off x="372618" y="1242870"/>
            <a:ext cx="3723289" cy="3259298"/>
          </a:xfrm>
        </p:spPr>
        <p:txBody>
          <a:bodyPr vert="horz" lIns="0" tIns="0" rIns="0" bIns="0" rtlCol="0" anchor="t">
            <a:normAutofit/>
          </a:bodyPr>
          <a:lstStyle/>
          <a:p>
            <a:pPr marL="0" indent="0">
              <a:lnSpc>
                <a:spcPct val="100000"/>
              </a:lnSpc>
              <a:spcBef>
                <a:spcPts val="0"/>
              </a:spcBef>
              <a:spcAft>
                <a:spcPts val="1200"/>
              </a:spcAft>
              <a:buNone/>
            </a:pPr>
            <a:r>
              <a:rPr lang="en-US" sz="1500" b="1">
                <a:solidFill>
                  <a:schemeClr val="tx1"/>
                </a:solidFill>
              </a:rPr>
              <a:t>This NZ ETS settings advice</a:t>
            </a:r>
            <a:endParaRPr lang="en-US" sz="1500">
              <a:solidFill>
                <a:schemeClr val="tx1"/>
              </a:solidFill>
            </a:endParaRPr>
          </a:p>
          <a:p>
            <a:pPr>
              <a:lnSpc>
                <a:spcPct val="100000"/>
              </a:lnSpc>
              <a:spcBef>
                <a:spcPts val="0"/>
              </a:spcBef>
              <a:spcAft>
                <a:spcPts val="1200"/>
              </a:spcAft>
            </a:pPr>
            <a:r>
              <a:rPr lang="en-US" sz="1500">
                <a:solidFill>
                  <a:schemeClr val="tx1"/>
                </a:solidFill>
              </a:rPr>
              <a:t>Narrow scope, focused on aligning unit auction settings with NZ’s emissions targets. </a:t>
            </a:r>
          </a:p>
          <a:p>
            <a:pPr>
              <a:lnSpc>
                <a:spcPct val="100000"/>
              </a:lnSpc>
              <a:spcBef>
                <a:spcPts val="0"/>
              </a:spcBef>
              <a:spcAft>
                <a:spcPts val="1200"/>
              </a:spcAft>
            </a:pPr>
            <a:r>
              <a:rPr lang="en-US" sz="1500">
                <a:solidFill>
                  <a:schemeClr val="tx1"/>
                </a:solidFill>
              </a:rPr>
              <a:t>About operating the NZ ETS as well as possible given its current structure and current Government policy. </a:t>
            </a:r>
            <a:endParaRPr lang="en-US" sz="1800">
              <a:solidFill>
                <a:schemeClr val="tx1"/>
              </a:solidFill>
            </a:endParaRPr>
          </a:p>
        </p:txBody>
      </p:sp>
      <p:sp>
        <p:nvSpPr>
          <p:cNvPr id="4" name="Text Placeholder 2">
            <a:extLst>
              <a:ext uri="{FF2B5EF4-FFF2-40B4-BE49-F238E27FC236}">
                <a16:creationId xmlns:a16="http://schemas.microsoft.com/office/drawing/2014/main" id="{6C5383C8-D899-7E77-4725-D3BE7DC91365}"/>
              </a:ext>
            </a:extLst>
          </p:cNvPr>
          <p:cNvSpPr txBox="1">
            <a:spLocks/>
          </p:cNvSpPr>
          <p:nvPr/>
        </p:nvSpPr>
        <p:spPr>
          <a:xfrm>
            <a:off x="4478471" y="1242870"/>
            <a:ext cx="3970283" cy="1488229"/>
          </a:xfrm>
          <a:prstGeom prst="rect">
            <a:avLst/>
          </a:prstGeom>
        </p:spPr>
        <p:txBody>
          <a:bodyPr vert="horz"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1500" b="1">
                <a:solidFill>
                  <a:schemeClr val="tx1"/>
                </a:solidFill>
              </a:rPr>
              <a:t>Our other emissions reduction advice</a:t>
            </a:r>
            <a:endParaRPr lang="en-US" sz="1500">
              <a:solidFill>
                <a:schemeClr val="tx1"/>
              </a:solidFill>
            </a:endParaRPr>
          </a:p>
          <a:p>
            <a:pPr>
              <a:lnSpc>
                <a:spcPct val="100000"/>
              </a:lnSpc>
              <a:spcBef>
                <a:spcPts val="0"/>
              </a:spcBef>
              <a:spcAft>
                <a:spcPts val="1200"/>
              </a:spcAft>
            </a:pPr>
            <a:r>
              <a:rPr lang="en-US" sz="1500">
                <a:solidFill>
                  <a:schemeClr val="tx1"/>
                </a:solidFill>
              </a:rPr>
              <a:t>Addresses bigger picture climate policy issues – e.g., the level of targets, how to achieve them, and NZ ETS overall role and structure.</a:t>
            </a:r>
          </a:p>
          <a:p>
            <a:pPr>
              <a:lnSpc>
                <a:spcPct val="100000"/>
              </a:lnSpc>
              <a:spcBef>
                <a:spcPts val="0"/>
              </a:spcBef>
              <a:spcAft>
                <a:spcPts val="1200"/>
              </a:spcAft>
            </a:pPr>
            <a:r>
              <a:rPr lang="en-US" sz="1500">
                <a:solidFill>
                  <a:schemeClr val="tx1"/>
                </a:solidFill>
              </a:rPr>
              <a:t>Monitors progress.</a:t>
            </a:r>
          </a:p>
        </p:txBody>
      </p:sp>
      <p:grpSp>
        <p:nvGrpSpPr>
          <p:cNvPr id="5" name="Group 4">
            <a:extLst>
              <a:ext uri="{FF2B5EF4-FFF2-40B4-BE49-F238E27FC236}">
                <a16:creationId xmlns:a16="http://schemas.microsoft.com/office/drawing/2014/main" id="{4DBCE198-03DD-D556-CBB9-9043DC4F320C}"/>
              </a:ext>
            </a:extLst>
          </p:cNvPr>
          <p:cNvGrpSpPr/>
          <p:nvPr/>
        </p:nvGrpSpPr>
        <p:grpSpPr>
          <a:xfrm>
            <a:off x="4489706" y="2746213"/>
            <a:ext cx="4315076" cy="2210212"/>
            <a:chOff x="4610618" y="2436376"/>
            <a:chExt cx="4315076" cy="2210212"/>
          </a:xfrm>
        </p:grpSpPr>
        <p:pic>
          <p:nvPicPr>
            <p:cNvPr id="8" name="Picture 7">
              <a:extLst>
                <a:ext uri="{FF2B5EF4-FFF2-40B4-BE49-F238E27FC236}">
                  <a16:creationId xmlns:a16="http://schemas.microsoft.com/office/drawing/2014/main" id="{93857CBA-405D-7797-0B99-8AA630BB3DC4}"/>
                </a:ext>
              </a:extLst>
            </p:cNvPr>
            <p:cNvPicPr>
              <a:picLocks noChangeAspect="1"/>
            </p:cNvPicPr>
            <p:nvPr/>
          </p:nvPicPr>
          <p:blipFill>
            <a:blip r:embed="rId4"/>
            <a:srcRect l="12056" t="20252" r="24979" b="54933"/>
            <a:stretch/>
          </p:blipFill>
          <p:spPr>
            <a:xfrm>
              <a:off x="4610619" y="2436376"/>
              <a:ext cx="2008996" cy="1118685"/>
            </a:xfrm>
            <a:prstGeom prst="rect">
              <a:avLst/>
            </a:prstGeom>
          </p:spPr>
        </p:pic>
        <p:pic>
          <p:nvPicPr>
            <p:cNvPr id="10" name="Picture 9">
              <a:extLst>
                <a:ext uri="{FF2B5EF4-FFF2-40B4-BE49-F238E27FC236}">
                  <a16:creationId xmlns:a16="http://schemas.microsoft.com/office/drawing/2014/main" id="{C778D3BD-DC27-79F8-E915-2B28177366B6}"/>
                </a:ext>
              </a:extLst>
            </p:cNvPr>
            <p:cNvPicPr>
              <a:picLocks noChangeAspect="1"/>
            </p:cNvPicPr>
            <p:nvPr/>
          </p:nvPicPr>
          <p:blipFill>
            <a:blip r:embed="rId5"/>
            <a:srcRect l="8514" t="16179" r="6247" b="53207"/>
            <a:stretch/>
          </p:blipFill>
          <p:spPr>
            <a:xfrm>
              <a:off x="6721228" y="2436376"/>
              <a:ext cx="2204465" cy="1118685"/>
            </a:xfrm>
            <a:prstGeom prst="rect">
              <a:avLst/>
            </a:prstGeom>
          </p:spPr>
        </p:pic>
        <p:pic>
          <p:nvPicPr>
            <p:cNvPr id="12" name="Picture 11">
              <a:extLst>
                <a:ext uri="{FF2B5EF4-FFF2-40B4-BE49-F238E27FC236}">
                  <a16:creationId xmlns:a16="http://schemas.microsoft.com/office/drawing/2014/main" id="{E370FBB7-271E-336D-4AEE-69BDCD114E35}"/>
                </a:ext>
              </a:extLst>
            </p:cNvPr>
            <p:cNvPicPr>
              <a:picLocks noChangeAspect="1"/>
            </p:cNvPicPr>
            <p:nvPr/>
          </p:nvPicPr>
          <p:blipFill>
            <a:blip r:embed="rId6"/>
            <a:srcRect l="8339" t="18374" r="19864" b="56369"/>
            <a:stretch/>
          </p:blipFill>
          <p:spPr>
            <a:xfrm>
              <a:off x="4610618" y="3652417"/>
              <a:ext cx="2008996" cy="994171"/>
            </a:xfrm>
            <a:prstGeom prst="rect">
              <a:avLst/>
            </a:prstGeom>
          </p:spPr>
        </p:pic>
        <p:pic>
          <p:nvPicPr>
            <p:cNvPr id="14" name="Picture 13">
              <a:extLst>
                <a:ext uri="{FF2B5EF4-FFF2-40B4-BE49-F238E27FC236}">
                  <a16:creationId xmlns:a16="http://schemas.microsoft.com/office/drawing/2014/main" id="{0202FBA0-FDC9-ED9D-31D6-68B79BFA1D28}"/>
                </a:ext>
              </a:extLst>
            </p:cNvPr>
            <p:cNvPicPr>
              <a:picLocks noChangeAspect="1"/>
            </p:cNvPicPr>
            <p:nvPr/>
          </p:nvPicPr>
          <p:blipFill>
            <a:blip r:embed="rId7"/>
            <a:srcRect l="22818" t="23214" r="17705" b="55003"/>
            <a:stretch/>
          </p:blipFill>
          <p:spPr>
            <a:xfrm>
              <a:off x="6721228" y="3652416"/>
              <a:ext cx="2204466" cy="994171"/>
            </a:xfrm>
            <a:prstGeom prst="rect">
              <a:avLst/>
            </a:prstGeom>
          </p:spPr>
        </p:pic>
      </p:grpSp>
    </p:spTree>
    <p:extLst>
      <p:ext uri="{BB962C8B-B14F-4D97-AF65-F5344CB8AC3E}">
        <p14:creationId xmlns:p14="http://schemas.microsoft.com/office/powerpoint/2010/main" val="415047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r graph with text&#10;&#10;Description automatically generated">
            <a:extLst>
              <a:ext uri="{FF2B5EF4-FFF2-40B4-BE49-F238E27FC236}">
                <a16:creationId xmlns:a16="http://schemas.microsoft.com/office/drawing/2014/main" id="{1F21C0E4-14F9-E410-7125-5A06FCE690A6}"/>
              </a:ext>
            </a:extLst>
          </p:cNvPr>
          <p:cNvPicPr>
            <a:picLocks noChangeAspect="1"/>
          </p:cNvPicPr>
          <p:nvPr/>
        </p:nvPicPr>
        <p:blipFill>
          <a:blip r:embed="rId3"/>
          <a:stretch>
            <a:fillRect/>
          </a:stretch>
        </p:blipFill>
        <p:spPr>
          <a:xfrm>
            <a:off x="-1" y="1268016"/>
            <a:ext cx="6181726" cy="3648890"/>
          </a:xfrm>
          <a:prstGeom prst="rect">
            <a:avLst/>
          </a:prstGeom>
        </p:spPr>
      </p:pic>
      <p:sp>
        <p:nvSpPr>
          <p:cNvPr id="2" name="Title 1">
            <a:extLst>
              <a:ext uri="{FF2B5EF4-FFF2-40B4-BE49-F238E27FC236}">
                <a16:creationId xmlns:a16="http://schemas.microsoft.com/office/drawing/2014/main" id="{F929F6CE-F2ED-417E-A41E-48A20C2618F2}"/>
              </a:ext>
            </a:extLst>
          </p:cNvPr>
          <p:cNvSpPr>
            <a:spLocks noGrp="1"/>
          </p:cNvSpPr>
          <p:nvPr>
            <p:ph type="title"/>
          </p:nvPr>
        </p:nvSpPr>
        <p:spPr/>
        <p:txBody>
          <a:bodyPr>
            <a:normAutofit/>
          </a:bodyPr>
          <a:lstStyle/>
          <a:p>
            <a:r>
              <a:rPr lang="en-US"/>
              <a:t>Context: Approach to managing NZ ETS settings</a:t>
            </a:r>
          </a:p>
        </p:txBody>
      </p:sp>
      <p:sp>
        <p:nvSpPr>
          <p:cNvPr id="3" name="TextBox 2">
            <a:extLst>
              <a:ext uri="{FF2B5EF4-FFF2-40B4-BE49-F238E27FC236}">
                <a16:creationId xmlns:a16="http://schemas.microsoft.com/office/drawing/2014/main" id="{329E556E-C807-E250-1A60-89101184463E}"/>
              </a:ext>
            </a:extLst>
          </p:cNvPr>
          <p:cNvSpPr txBox="1"/>
          <p:nvPr/>
        </p:nvSpPr>
        <p:spPr>
          <a:xfrm>
            <a:off x="6181725" y="1783169"/>
            <a:ext cx="2892013" cy="2236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90000"/>
              </a:lnSpc>
              <a:spcBef>
                <a:spcPts val="750"/>
              </a:spcBef>
              <a:spcAft>
                <a:spcPts val="750"/>
              </a:spcAft>
              <a:buFont typeface="Arial,Sans-Serif"/>
              <a:buChar char="•"/>
            </a:pPr>
            <a:r>
              <a:rPr lang="en-US" sz="2000">
                <a:cs typeface="Arial"/>
              </a:rPr>
              <a:t>The NZ ETS settings must accord with the 2050 target, emissions budgets, and NDCs.  </a:t>
            </a:r>
          </a:p>
          <a:p>
            <a:pPr marL="171450" indent="-171450">
              <a:lnSpc>
                <a:spcPct val="90000"/>
              </a:lnSpc>
              <a:spcBef>
                <a:spcPts val="750"/>
              </a:spcBef>
              <a:spcAft>
                <a:spcPts val="750"/>
              </a:spcAft>
              <a:buFont typeface="Arial,Sans-Serif"/>
              <a:buChar char="•"/>
            </a:pPr>
            <a:r>
              <a:rPr lang="en-US" sz="2000">
                <a:cs typeface="Arial"/>
              </a:rPr>
              <a:t>Annual review of NZ ETS settings allows adaptive management.</a:t>
            </a:r>
            <a:endParaRPr lang="en-US" sz="2000">
              <a:ea typeface="Calibri"/>
              <a:cs typeface="Arial"/>
            </a:endParaRPr>
          </a:p>
        </p:txBody>
      </p:sp>
      <p:sp>
        <p:nvSpPr>
          <p:cNvPr id="12" name="TextBox 11">
            <a:extLst>
              <a:ext uri="{FF2B5EF4-FFF2-40B4-BE49-F238E27FC236}">
                <a16:creationId xmlns:a16="http://schemas.microsoft.com/office/drawing/2014/main" id="{31EC8594-1A0E-A791-5944-DB36527BAE21}"/>
              </a:ext>
            </a:extLst>
          </p:cNvPr>
          <p:cNvSpPr txBox="1"/>
          <p:nvPr/>
        </p:nvSpPr>
        <p:spPr>
          <a:xfrm>
            <a:off x="317913" y="1294919"/>
            <a:ext cx="54507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ea typeface="Calibri"/>
                <a:cs typeface="Calibri"/>
              </a:rPr>
              <a:t>The five-year rolling process for unit limits and price control settings</a:t>
            </a:r>
          </a:p>
        </p:txBody>
      </p:sp>
    </p:spTree>
    <p:extLst>
      <p:ext uri="{BB962C8B-B14F-4D97-AF65-F5344CB8AC3E}">
        <p14:creationId xmlns:p14="http://schemas.microsoft.com/office/powerpoint/2010/main" val="58782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41D-34EE-8ED2-2DF2-163556CB8A26}"/>
              </a:ext>
            </a:extLst>
          </p:cNvPr>
          <p:cNvSpPr>
            <a:spLocks noGrp="1"/>
          </p:cNvSpPr>
          <p:nvPr>
            <p:ph type="title"/>
          </p:nvPr>
        </p:nvSpPr>
        <p:spPr/>
        <p:txBody>
          <a:bodyPr/>
          <a:lstStyle/>
          <a:p>
            <a:r>
              <a:rPr lang="en-NZ"/>
              <a:t>Context: Wider issues</a:t>
            </a:r>
          </a:p>
        </p:txBody>
      </p:sp>
      <p:sp>
        <p:nvSpPr>
          <p:cNvPr id="3" name="Text Placeholder 2">
            <a:extLst>
              <a:ext uri="{FF2B5EF4-FFF2-40B4-BE49-F238E27FC236}">
                <a16:creationId xmlns:a16="http://schemas.microsoft.com/office/drawing/2014/main" id="{578C8E84-A2C8-C1EB-2C10-60708EF4DD2F}"/>
              </a:ext>
            </a:extLst>
          </p:cNvPr>
          <p:cNvSpPr>
            <a:spLocks noGrp="1"/>
          </p:cNvSpPr>
          <p:nvPr>
            <p:ph type="body" sz="quarter" idx="13"/>
          </p:nvPr>
        </p:nvSpPr>
        <p:spPr>
          <a:xfrm>
            <a:off x="372617" y="1447550"/>
            <a:ext cx="7350797" cy="3422106"/>
          </a:xfrm>
        </p:spPr>
        <p:txBody>
          <a:bodyPr>
            <a:normAutofit/>
          </a:bodyPr>
          <a:lstStyle/>
          <a:p>
            <a:pPr marL="171450" lvl="1">
              <a:lnSpc>
                <a:spcPct val="100000"/>
              </a:lnSpc>
              <a:spcBef>
                <a:spcPts val="600"/>
              </a:spcBef>
              <a:spcAft>
                <a:spcPts val="600"/>
              </a:spcAft>
            </a:pPr>
            <a:r>
              <a:rPr lang="en-NZ" b="1" dirty="0"/>
              <a:t>Achieving the first nationally determined contribution (NDC1)</a:t>
            </a:r>
          </a:p>
          <a:p>
            <a:pPr marL="514350" lvl="2">
              <a:lnSpc>
                <a:spcPct val="100000"/>
              </a:lnSpc>
              <a:spcBef>
                <a:spcPts val="600"/>
              </a:spcBef>
              <a:spcAft>
                <a:spcPts val="600"/>
              </a:spcAft>
            </a:pPr>
            <a:r>
              <a:rPr lang="en-NZ" sz="1800" dirty="0"/>
              <a:t>In addition to domestic reductions, the Government needs to acquire offshore mitigation – this is still viable, but time is running short. </a:t>
            </a:r>
          </a:p>
          <a:p>
            <a:pPr marL="171450" lvl="1">
              <a:lnSpc>
                <a:spcPct val="100000"/>
              </a:lnSpc>
              <a:spcBef>
                <a:spcPts val="1800"/>
              </a:spcBef>
              <a:spcAft>
                <a:spcPts val="600"/>
              </a:spcAft>
            </a:pPr>
            <a:r>
              <a:rPr lang="en-NZ" b="1" dirty="0"/>
              <a:t>Further evolution is needed for a credible, predictable NZ ETS</a:t>
            </a:r>
          </a:p>
          <a:p>
            <a:pPr marL="514350" lvl="2">
              <a:lnSpc>
                <a:spcPct val="100000"/>
              </a:lnSpc>
              <a:spcBef>
                <a:spcPts val="600"/>
              </a:spcBef>
              <a:spcAft>
                <a:spcPts val="600"/>
              </a:spcAft>
            </a:pPr>
            <a:r>
              <a:rPr lang="en-NZ" sz="1800" dirty="0"/>
              <a:t>If the scheme remains unchanged, its continued ability to contribute effectively to achieving targets in the 2030s will be called into question. </a:t>
            </a:r>
          </a:p>
        </p:txBody>
      </p:sp>
    </p:spTree>
    <p:extLst>
      <p:ext uri="{BB962C8B-B14F-4D97-AF65-F5344CB8AC3E}">
        <p14:creationId xmlns:p14="http://schemas.microsoft.com/office/powerpoint/2010/main" val="102518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2CA-1F3B-B11C-BCED-2E930FE07BB4}"/>
              </a:ext>
            </a:extLst>
          </p:cNvPr>
          <p:cNvSpPr>
            <a:spLocks noGrp="1"/>
          </p:cNvSpPr>
          <p:nvPr>
            <p:ph type="title"/>
          </p:nvPr>
        </p:nvSpPr>
        <p:spPr/>
        <p:txBody>
          <a:bodyPr/>
          <a:lstStyle/>
          <a:p>
            <a:r>
              <a:rPr lang="en-NZ"/>
              <a:t>Context: Framework in the Climate Change Response Act (2002)</a:t>
            </a:r>
          </a:p>
        </p:txBody>
      </p:sp>
      <p:sp>
        <p:nvSpPr>
          <p:cNvPr id="3" name="Text Placeholder 2">
            <a:extLst>
              <a:ext uri="{FF2B5EF4-FFF2-40B4-BE49-F238E27FC236}">
                <a16:creationId xmlns:a16="http://schemas.microsoft.com/office/drawing/2014/main" id="{70F610CC-282E-A05B-8343-1146B9F80872}"/>
              </a:ext>
            </a:extLst>
          </p:cNvPr>
          <p:cNvSpPr>
            <a:spLocks noGrp="1"/>
          </p:cNvSpPr>
          <p:nvPr>
            <p:ph type="body" sz="quarter" idx="13"/>
          </p:nvPr>
        </p:nvSpPr>
        <p:spPr>
          <a:xfrm>
            <a:off x="3145536" y="1404939"/>
            <a:ext cx="5815584" cy="3354146"/>
          </a:xfrm>
        </p:spPr>
        <p:txBody>
          <a:bodyPr>
            <a:normAutofit/>
          </a:bodyPr>
          <a:lstStyle/>
          <a:p>
            <a:pPr>
              <a:lnSpc>
                <a:spcPct val="100000"/>
              </a:lnSpc>
              <a:spcAft>
                <a:spcPts val="600"/>
              </a:spcAft>
            </a:pPr>
            <a:r>
              <a:rPr lang="en-NZ" sz="1800">
                <a:solidFill>
                  <a:schemeClr val="tx1"/>
                </a:solidFill>
              </a:rPr>
              <a:t>NZ ETS is a tool that acts as a messenger between emissions reduction targets and the economy.</a:t>
            </a:r>
          </a:p>
          <a:p>
            <a:pPr>
              <a:lnSpc>
                <a:spcPct val="100000"/>
              </a:lnSpc>
              <a:spcAft>
                <a:spcPts val="600"/>
              </a:spcAft>
            </a:pPr>
            <a:r>
              <a:rPr lang="en-NZ" sz="1800">
                <a:solidFill>
                  <a:schemeClr val="tx1"/>
                </a:solidFill>
              </a:rPr>
              <a:t>Emissions budgets are the key targets guiding domestic reduction efforts. </a:t>
            </a:r>
          </a:p>
          <a:p>
            <a:pPr>
              <a:lnSpc>
                <a:spcPct val="100000"/>
              </a:lnSpc>
              <a:spcAft>
                <a:spcPts val="600"/>
              </a:spcAft>
            </a:pPr>
            <a:r>
              <a:rPr lang="en-NZ" sz="1800">
                <a:solidFill>
                  <a:schemeClr val="tx1"/>
                </a:solidFill>
              </a:rPr>
              <a:t>In late 2024 we recommended a fourth emissions budget, reducing budgets 1–3, and strengthening the 2050 target. The Government’s decision is due by the end of this year. </a:t>
            </a:r>
          </a:p>
          <a:p>
            <a:pPr>
              <a:lnSpc>
                <a:spcPct val="100000"/>
              </a:lnSpc>
              <a:spcAft>
                <a:spcPts val="600"/>
              </a:spcAft>
            </a:pPr>
            <a:r>
              <a:rPr lang="en-NZ" sz="1800">
                <a:solidFill>
                  <a:schemeClr val="tx1"/>
                </a:solidFill>
              </a:rPr>
              <a:t>For now, current emissions budgets and 2050 target remain the domestic targets guiding the NZ ETS settings advice. </a:t>
            </a:r>
            <a:endParaRPr lang="en-NZ" sz="2000">
              <a:solidFill>
                <a:schemeClr val="tx1"/>
              </a:solidFill>
            </a:endParaRPr>
          </a:p>
        </p:txBody>
      </p:sp>
      <p:pic>
        <p:nvPicPr>
          <p:cNvPr id="5" name="Picture 4">
            <a:extLst>
              <a:ext uri="{FF2B5EF4-FFF2-40B4-BE49-F238E27FC236}">
                <a16:creationId xmlns:a16="http://schemas.microsoft.com/office/drawing/2014/main" id="{FA445BB7-7C33-3F84-FFDD-17AE27A32E74}"/>
              </a:ext>
            </a:extLst>
          </p:cNvPr>
          <p:cNvPicPr>
            <a:picLocks noChangeAspect="1"/>
          </p:cNvPicPr>
          <p:nvPr/>
        </p:nvPicPr>
        <p:blipFill>
          <a:blip r:embed="rId3"/>
          <a:srcRect r="7516"/>
          <a:stretch/>
        </p:blipFill>
        <p:spPr>
          <a:xfrm>
            <a:off x="285350" y="1266468"/>
            <a:ext cx="2750813" cy="3464041"/>
          </a:xfrm>
          <a:prstGeom prst="rect">
            <a:avLst/>
          </a:prstGeom>
        </p:spPr>
      </p:pic>
      <p:sp>
        <p:nvSpPr>
          <p:cNvPr id="6" name="TextBox 5">
            <a:extLst>
              <a:ext uri="{FF2B5EF4-FFF2-40B4-BE49-F238E27FC236}">
                <a16:creationId xmlns:a16="http://schemas.microsoft.com/office/drawing/2014/main" id="{5F19237E-A5AE-8313-DD10-5C9E158CF833}"/>
              </a:ext>
            </a:extLst>
          </p:cNvPr>
          <p:cNvSpPr txBox="1"/>
          <p:nvPr/>
        </p:nvSpPr>
        <p:spPr>
          <a:xfrm>
            <a:off x="285350" y="4749559"/>
            <a:ext cx="7334650" cy="261610"/>
          </a:xfrm>
          <a:prstGeom prst="rect">
            <a:avLst/>
          </a:prstGeom>
          <a:noFill/>
        </p:spPr>
        <p:txBody>
          <a:bodyPr wrap="square" rtlCol="0">
            <a:spAutoFit/>
          </a:bodyPr>
          <a:lstStyle/>
          <a:p>
            <a:r>
              <a:rPr lang="en-NZ" sz="1100" i="1"/>
              <a:t>Source: </a:t>
            </a:r>
            <a:r>
              <a:rPr lang="en-NZ" sz="1100" i="1">
                <a:hlinkClick r:id="rId4"/>
              </a:rPr>
              <a:t>Initial Briefing to the Environment Committee</a:t>
            </a:r>
            <a:r>
              <a:rPr lang="en-NZ" sz="1100" i="1"/>
              <a:t>, Climate Change Response (Zero Carbon) Amendment Bill</a:t>
            </a:r>
          </a:p>
        </p:txBody>
      </p:sp>
    </p:spTree>
    <p:extLst>
      <p:ext uri="{BB962C8B-B14F-4D97-AF65-F5344CB8AC3E}">
        <p14:creationId xmlns:p14="http://schemas.microsoft.com/office/powerpoint/2010/main" val="416352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4D7AA0-A3EF-B2AF-5568-69D54C7DBAFC}"/>
              </a:ext>
            </a:extLst>
          </p:cNvPr>
          <p:cNvGrpSpPr/>
          <p:nvPr/>
        </p:nvGrpSpPr>
        <p:grpSpPr>
          <a:xfrm>
            <a:off x="3494762" y="1268016"/>
            <a:ext cx="5649238" cy="3393648"/>
            <a:chOff x="3744000" y="1499250"/>
            <a:chExt cx="5400000" cy="3162414"/>
          </a:xfrm>
        </p:grpSpPr>
        <p:pic>
          <p:nvPicPr>
            <p:cNvPr id="5" name="Picture 4">
              <a:extLst>
                <a:ext uri="{FF2B5EF4-FFF2-40B4-BE49-F238E27FC236}">
                  <a16:creationId xmlns:a16="http://schemas.microsoft.com/office/drawing/2014/main" id="{ABADB522-E26E-BF16-EA7E-1A6356C9B0B4}"/>
                </a:ext>
              </a:extLst>
            </p:cNvPr>
            <p:cNvPicPr>
              <a:picLocks noChangeAspect="1"/>
            </p:cNvPicPr>
            <p:nvPr/>
          </p:nvPicPr>
          <p:blipFill>
            <a:blip r:embed="rId4"/>
            <a:srcRect t="5913"/>
            <a:stretch/>
          </p:blipFill>
          <p:spPr>
            <a:xfrm>
              <a:off x="3744000" y="1499250"/>
              <a:ext cx="5400000" cy="3162414"/>
            </a:xfrm>
            <a:prstGeom prst="rect">
              <a:avLst/>
            </a:prstGeom>
          </p:spPr>
        </p:pic>
        <p:sp>
          <p:nvSpPr>
            <p:cNvPr id="9" name="TextBox 8">
              <a:extLst>
                <a:ext uri="{FF2B5EF4-FFF2-40B4-BE49-F238E27FC236}">
                  <a16:creationId xmlns:a16="http://schemas.microsoft.com/office/drawing/2014/main" id="{03A2009D-4008-FB04-F54F-735654FD886C}"/>
                </a:ext>
              </a:extLst>
            </p:cNvPr>
            <p:cNvSpPr txBox="1"/>
            <p:nvPr/>
          </p:nvSpPr>
          <p:spPr>
            <a:xfrm>
              <a:off x="6897226" y="2019415"/>
              <a:ext cx="2002429" cy="279635"/>
            </a:xfrm>
            <a:prstGeom prst="rect">
              <a:avLst/>
            </a:prstGeom>
            <a:solidFill>
              <a:schemeClr val="accent2">
                <a:lumMod val="20000"/>
                <a:lumOff val="80000"/>
              </a:schemeClr>
            </a:solidFill>
          </p:spPr>
          <p:txBody>
            <a:bodyPr wrap="square" rtlCol="0">
              <a:spAutoFit/>
            </a:bodyPr>
            <a:lstStyle/>
            <a:p>
              <a:r>
                <a:rPr lang="en-NZ"/>
                <a:t>Updated volumes</a:t>
              </a:r>
            </a:p>
          </p:txBody>
        </p:sp>
        <p:sp>
          <p:nvSpPr>
            <p:cNvPr id="10" name="TextBox 9">
              <a:extLst>
                <a:ext uri="{FF2B5EF4-FFF2-40B4-BE49-F238E27FC236}">
                  <a16:creationId xmlns:a16="http://schemas.microsoft.com/office/drawing/2014/main" id="{EC3AFC1A-5EB9-6AE5-E11F-53A291225945}"/>
                </a:ext>
              </a:extLst>
            </p:cNvPr>
            <p:cNvSpPr txBox="1"/>
            <p:nvPr/>
          </p:nvSpPr>
          <p:spPr>
            <a:xfrm>
              <a:off x="5433234" y="1663103"/>
              <a:ext cx="959396" cy="300082"/>
            </a:xfrm>
            <a:prstGeom prst="rect">
              <a:avLst/>
            </a:prstGeom>
            <a:noFill/>
          </p:spPr>
          <p:txBody>
            <a:bodyPr wrap="square" rtlCol="0">
              <a:spAutoFit/>
            </a:bodyPr>
            <a:lstStyle/>
            <a:p>
              <a:r>
                <a:rPr lang="en-NZ"/>
                <a:t>No change</a:t>
              </a:r>
            </a:p>
          </p:txBody>
        </p:sp>
      </p:grpSp>
      <p:sp>
        <p:nvSpPr>
          <p:cNvPr id="2" name="Title 1">
            <a:extLst>
              <a:ext uri="{FF2B5EF4-FFF2-40B4-BE49-F238E27FC236}">
                <a16:creationId xmlns:a16="http://schemas.microsoft.com/office/drawing/2014/main" id="{C5B35AA1-4EDD-44D5-95FB-D1BA986E642A}"/>
              </a:ext>
            </a:extLst>
          </p:cNvPr>
          <p:cNvSpPr>
            <a:spLocks noGrp="1"/>
          </p:cNvSpPr>
          <p:nvPr>
            <p:ph type="title"/>
          </p:nvPr>
        </p:nvSpPr>
        <p:spPr/>
        <p:txBody>
          <a:bodyPr>
            <a:normAutofit/>
          </a:bodyPr>
          <a:lstStyle/>
          <a:p>
            <a:r>
              <a:rPr lang="en-NZ"/>
              <a:t>Unit limits (1): Our advice</a:t>
            </a:r>
            <a:endParaRPr lang="en-NZ">
              <a:latin typeface="Calibri"/>
              <a:cs typeface="Arial"/>
            </a:endParaRPr>
          </a:p>
        </p:txBody>
      </p:sp>
      <p:sp>
        <p:nvSpPr>
          <p:cNvPr id="8" name="Text Placeholder 7">
            <a:extLst>
              <a:ext uri="{FF2B5EF4-FFF2-40B4-BE49-F238E27FC236}">
                <a16:creationId xmlns:a16="http://schemas.microsoft.com/office/drawing/2014/main" id="{A0ABDE35-DC14-4B08-3658-3FA9D371B30E}"/>
              </a:ext>
            </a:extLst>
          </p:cNvPr>
          <p:cNvSpPr>
            <a:spLocks noGrp="1"/>
          </p:cNvSpPr>
          <p:nvPr>
            <p:ph type="body" sz="quarter" idx="13"/>
          </p:nvPr>
        </p:nvSpPr>
        <p:spPr>
          <a:xfrm>
            <a:off x="255622" y="1328453"/>
            <a:ext cx="3294702" cy="3421286"/>
          </a:xfrm>
        </p:spPr>
        <p:txBody>
          <a:bodyPr>
            <a:noAutofit/>
          </a:bodyPr>
          <a:lstStyle/>
          <a:p>
            <a:pPr>
              <a:lnSpc>
                <a:spcPct val="100000"/>
              </a:lnSpc>
              <a:spcAft>
                <a:spcPts val="1200"/>
              </a:spcAft>
            </a:pPr>
            <a:r>
              <a:rPr lang="en-US" sz="1800" dirty="0">
                <a:solidFill>
                  <a:schemeClr val="tx1"/>
                </a:solidFill>
              </a:rPr>
              <a:t>We recommend no change to the unit limits for 2026 and 2027.</a:t>
            </a:r>
          </a:p>
          <a:p>
            <a:pPr>
              <a:lnSpc>
                <a:spcPct val="100000"/>
              </a:lnSpc>
              <a:spcAft>
                <a:spcPts val="1200"/>
              </a:spcAft>
            </a:pPr>
            <a:r>
              <a:rPr lang="en-US" sz="1800" dirty="0">
                <a:solidFill>
                  <a:schemeClr val="tx1"/>
                </a:solidFill>
              </a:rPr>
              <a:t>Emissions cap volume can be </a:t>
            </a:r>
            <a:br>
              <a:rPr lang="en-US" sz="1800" dirty="0">
                <a:solidFill>
                  <a:schemeClr val="tx1"/>
                </a:solidFill>
              </a:rPr>
            </a:br>
            <a:r>
              <a:rPr lang="en-US" sz="1800" dirty="0">
                <a:solidFill>
                  <a:schemeClr val="tx1"/>
                </a:solidFill>
              </a:rPr>
              <a:t>re-allocated to auctions, while remaining aligned with </a:t>
            </a:r>
            <a:br>
              <a:rPr lang="en-US" sz="1800" dirty="0">
                <a:solidFill>
                  <a:schemeClr val="tx1"/>
                </a:solidFill>
              </a:rPr>
            </a:br>
            <a:r>
              <a:rPr lang="en-US" sz="1800" dirty="0">
                <a:solidFill>
                  <a:schemeClr val="tx1"/>
                </a:solidFill>
              </a:rPr>
              <a:t>emissions reduction targets.</a:t>
            </a:r>
          </a:p>
          <a:p>
            <a:pPr>
              <a:lnSpc>
                <a:spcPct val="100000"/>
              </a:lnSpc>
              <a:spcAft>
                <a:spcPts val="1200"/>
              </a:spcAft>
            </a:pPr>
            <a:r>
              <a:rPr lang="en-US" sz="1800" dirty="0">
                <a:solidFill>
                  <a:schemeClr val="tx1"/>
                </a:solidFill>
              </a:rPr>
              <a:t>Auction volumes to be offered </a:t>
            </a:r>
            <a:br>
              <a:rPr lang="en-US" sz="1800" dirty="0">
                <a:solidFill>
                  <a:schemeClr val="tx1"/>
                </a:solidFill>
              </a:rPr>
            </a:br>
            <a:r>
              <a:rPr lang="en-US" sz="1800" dirty="0">
                <a:solidFill>
                  <a:schemeClr val="tx1"/>
                </a:solidFill>
              </a:rPr>
              <a:t>in the years 2028, 2029 and 2030, subject to adequate price guardrails.</a:t>
            </a:r>
            <a:endParaRPr lang="en-NZ" sz="1800" dirty="0">
              <a:solidFill>
                <a:schemeClr val="tx1"/>
              </a:solidFill>
            </a:endParaRPr>
          </a:p>
        </p:txBody>
      </p:sp>
      <p:sp>
        <p:nvSpPr>
          <p:cNvPr id="3" name="Text Placeholder 2">
            <a:extLst>
              <a:ext uri="{FF2B5EF4-FFF2-40B4-BE49-F238E27FC236}">
                <a16:creationId xmlns:a16="http://schemas.microsoft.com/office/drawing/2014/main" id="{609CC7D5-8661-F157-DD6C-E7F9F67AF4F7}"/>
              </a:ext>
            </a:extLst>
          </p:cNvPr>
          <p:cNvSpPr txBox="1">
            <a:spLocks/>
          </p:cNvSpPr>
          <p:nvPr/>
        </p:nvSpPr>
        <p:spPr>
          <a:xfrm>
            <a:off x="348010" y="1185293"/>
            <a:ext cx="8244149" cy="3707606"/>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9180" lvl="1" indent="-342900">
              <a:spcBef>
                <a:spcPts val="900"/>
              </a:spcBef>
            </a:pPr>
            <a:endParaRPr lang="en-US" sz="1300">
              <a:solidFill>
                <a:srgbClr val="FF0000"/>
              </a:solidFill>
              <a:cs typeface="Calibri"/>
            </a:endParaRPr>
          </a:p>
          <a:p>
            <a:pPr marL="1059180" lvl="1" indent="-342900">
              <a:spcBef>
                <a:spcPts val="900"/>
              </a:spcBef>
            </a:pPr>
            <a:endParaRPr lang="en-US" sz="1300">
              <a:solidFill>
                <a:srgbClr val="FF0000"/>
              </a:solidFill>
              <a:cs typeface="Calibri"/>
            </a:endParaRPr>
          </a:p>
          <a:p>
            <a:pPr marL="601980" indent="-342900">
              <a:spcBef>
                <a:spcPts val="900"/>
              </a:spcBef>
            </a:pPr>
            <a:endParaRPr lang="en-US" sz="2100">
              <a:solidFill>
                <a:srgbClr val="FF0000"/>
              </a:solidFill>
              <a:cs typeface="Calibri"/>
            </a:endParaRPr>
          </a:p>
        </p:txBody>
      </p:sp>
    </p:spTree>
    <p:extLst>
      <p:ext uri="{BB962C8B-B14F-4D97-AF65-F5344CB8AC3E}">
        <p14:creationId xmlns:p14="http://schemas.microsoft.com/office/powerpoint/2010/main" val="80192107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A27D-E34A-764D-1183-5D667D109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52C27-4778-5886-5D15-A06A8C90BD93}"/>
              </a:ext>
            </a:extLst>
          </p:cNvPr>
          <p:cNvSpPr>
            <a:spLocks noGrp="1"/>
          </p:cNvSpPr>
          <p:nvPr>
            <p:ph type="title"/>
          </p:nvPr>
        </p:nvSpPr>
        <p:spPr>
          <a:xfrm>
            <a:off x="276383" y="304762"/>
            <a:ext cx="8509808" cy="751325"/>
          </a:xfrm>
        </p:spPr>
        <p:txBody>
          <a:bodyPr>
            <a:normAutofit/>
          </a:bodyPr>
          <a:lstStyle/>
          <a:p>
            <a:r>
              <a:rPr lang="en-US"/>
              <a:t>Unit limits (2): The Government’s second emissions reduction plan</a:t>
            </a:r>
            <a:endParaRPr lang="en-NZ"/>
          </a:p>
        </p:txBody>
      </p:sp>
      <p:sp>
        <p:nvSpPr>
          <p:cNvPr id="3" name="Text Placeholder 2">
            <a:extLst>
              <a:ext uri="{FF2B5EF4-FFF2-40B4-BE49-F238E27FC236}">
                <a16:creationId xmlns:a16="http://schemas.microsoft.com/office/drawing/2014/main" id="{4DCF4AFD-EC1D-7865-75FF-CDB98B3D9F30}"/>
              </a:ext>
            </a:extLst>
          </p:cNvPr>
          <p:cNvSpPr>
            <a:spLocks noGrp="1"/>
          </p:cNvSpPr>
          <p:nvPr>
            <p:ph type="body" sz="quarter" idx="13"/>
          </p:nvPr>
        </p:nvSpPr>
        <p:spPr>
          <a:xfrm>
            <a:off x="4014060" y="1374574"/>
            <a:ext cx="4853557" cy="3490317"/>
          </a:xfrm>
        </p:spPr>
        <p:txBody>
          <a:bodyPr vert="horz" lIns="0" tIns="0" rIns="0" bIns="0" rtlCol="0" anchor="t">
            <a:noAutofit/>
          </a:bodyPr>
          <a:lstStyle/>
          <a:p>
            <a:pPr>
              <a:lnSpc>
                <a:spcPct val="100000"/>
              </a:lnSpc>
              <a:spcBef>
                <a:spcPts val="600"/>
              </a:spcBef>
              <a:spcAft>
                <a:spcPts val="600"/>
              </a:spcAft>
            </a:pPr>
            <a:r>
              <a:rPr lang="en-NZ" sz="2000" dirty="0">
                <a:solidFill>
                  <a:schemeClr val="tx1"/>
                </a:solidFill>
              </a:rPr>
              <a:t>In December 2024, the Government released </a:t>
            </a:r>
            <a:br>
              <a:rPr lang="en-NZ" sz="2000" dirty="0">
                <a:solidFill>
                  <a:schemeClr val="tx1"/>
                </a:solidFill>
              </a:rPr>
            </a:br>
            <a:r>
              <a:rPr lang="en-NZ" sz="2000" dirty="0">
                <a:solidFill>
                  <a:schemeClr val="tx1"/>
                </a:solidFill>
              </a:rPr>
              <a:t>its second emissions reduction plan </a:t>
            </a:r>
            <a:br>
              <a:rPr lang="en-NZ" sz="2000" dirty="0">
                <a:solidFill>
                  <a:schemeClr val="tx1"/>
                </a:solidFill>
              </a:rPr>
            </a:br>
            <a:r>
              <a:rPr lang="en-NZ" sz="2000" dirty="0">
                <a:solidFill>
                  <a:schemeClr val="tx1"/>
                </a:solidFill>
              </a:rPr>
              <a:t>(2026–2030), which made clear:</a:t>
            </a:r>
          </a:p>
          <a:p>
            <a:pPr marL="514350" lvl="2">
              <a:lnSpc>
                <a:spcPct val="100000"/>
              </a:lnSpc>
              <a:spcBef>
                <a:spcPts val="600"/>
              </a:spcBef>
              <a:spcAft>
                <a:spcPts val="600"/>
              </a:spcAft>
            </a:pPr>
            <a:r>
              <a:rPr lang="en-NZ" sz="2000" dirty="0"/>
              <a:t>The NZ ETS is the main tool the Government will use to reduce emissions. </a:t>
            </a:r>
          </a:p>
          <a:p>
            <a:pPr marL="514350" lvl="2">
              <a:lnSpc>
                <a:spcPct val="100000"/>
              </a:lnSpc>
              <a:spcBef>
                <a:spcPts val="600"/>
              </a:spcBef>
              <a:spcAft>
                <a:spcPts val="600"/>
              </a:spcAft>
            </a:pPr>
            <a:r>
              <a:rPr lang="en-NZ" sz="2000" dirty="0"/>
              <a:t>The emissions cap the Government expects to implement into the NZ ETS.  </a:t>
            </a:r>
          </a:p>
          <a:p>
            <a:pPr>
              <a:lnSpc>
                <a:spcPct val="100000"/>
              </a:lnSpc>
              <a:spcBef>
                <a:spcPts val="600"/>
              </a:spcBef>
              <a:spcAft>
                <a:spcPts val="600"/>
              </a:spcAft>
            </a:pPr>
            <a:r>
              <a:rPr lang="en-NZ" sz="2000" dirty="0">
                <a:solidFill>
                  <a:schemeClr val="tx1"/>
                </a:solidFill>
              </a:rPr>
              <a:t>Our advice takes this into account, as NZ ETS settings need to be compatible with the Government’s emissions reduction plan. </a:t>
            </a:r>
          </a:p>
        </p:txBody>
      </p:sp>
      <p:graphicFrame>
        <p:nvGraphicFramePr>
          <p:cNvPr id="4" name="Table 3">
            <a:extLst>
              <a:ext uri="{FF2B5EF4-FFF2-40B4-BE49-F238E27FC236}">
                <a16:creationId xmlns:a16="http://schemas.microsoft.com/office/drawing/2014/main" id="{57282EA5-BB7B-67A7-B325-EC33B780BDBA}"/>
              </a:ext>
            </a:extLst>
          </p:cNvPr>
          <p:cNvGraphicFramePr>
            <a:graphicFrameLocks noGrp="1"/>
          </p:cNvGraphicFramePr>
          <p:nvPr>
            <p:extLst>
              <p:ext uri="{D42A27DB-BD31-4B8C-83A1-F6EECF244321}">
                <p14:modId xmlns:p14="http://schemas.microsoft.com/office/powerpoint/2010/main" val="1151896318"/>
              </p:ext>
            </p:extLst>
          </p:nvPr>
        </p:nvGraphicFramePr>
        <p:xfrm>
          <a:off x="276383" y="1456841"/>
          <a:ext cx="3536200" cy="3104480"/>
        </p:xfrm>
        <a:graphic>
          <a:graphicData uri="http://schemas.openxmlformats.org/drawingml/2006/table">
            <a:tbl>
              <a:tblPr firstRow="1" bandRow="1">
                <a:tableStyleId>{5940675A-B579-460E-94D1-54222C63F5DA}</a:tableStyleId>
              </a:tblPr>
              <a:tblGrid>
                <a:gridCol w="2683793">
                  <a:extLst>
                    <a:ext uri="{9D8B030D-6E8A-4147-A177-3AD203B41FA5}">
                      <a16:colId xmlns:a16="http://schemas.microsoft.com/office/drawing/2014/main" val="3366964256"/>
                    </a:ext>
                  </a:extLst>
                </a:gridCol>
                <a:gridCol w="852407">
                  <a:extLst>
                    <a:ext uri="{9D8B030D-6E8A-4147-A177-3AD203B41FA5}">
                      <a16:colId xmlns:a16="http://schemas.microsoft.com/office/drawing/2014/main" val="4215706600"/>
                    </a:ext>
                  </a:extLst>
                </a:gridCol>
              </a:tblGrid>
              <a:tr h="383307">
                <a:tc>
                  <a:txBody>
                    <a:bodyPr/>
                    <a:lstStyle/>
                    <a:p>
                      <a:r>
                        <a:rPr lang="en-NZ"/>
                        <a:t>Second emissions budget volume </a:t>
                      </a:r>
                    </a:p>
                  </a:txBody>
                  <a:tcPr/>
                </a:tc>
                <a:tc>
                  <a:txBody>
                    <a:bodyPr/>
                    <a:lstStyle/>
                    <a:p>
                      <a:r>
                        <a:rPr lang="en-NZ"/>
                        <a:t>305.0</a:t>
                      </a:r>
                    </a:p>
                  </a:txBody>
                  <a:tcPr/>
                </a:tc>
                <a:extLst>
                  <a:ext uri="{0D108BD9-81ED-4DB2-BD59-A6C34878D82A}">
                    <a16:rowId xmlns:a16="http://schemas.microsoft.com/office/drawing/2014/main" val="248544636"/>
                  </a:ext>
                </a:extLst>
              </a:tr>
              <a:tr h="38330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b="1"/>
                        <a:t>ERP2 projected emissions 2026-2030 (Mt CO</a:t>
                      </a:r>
                      <a:r>
                        <a:rPr lang="en-NZ" b="1" baseline="-25000"/>
                        <a:t>2</a:t>
                      </a:r>
                      <a:r>
                        <a:rPr lang="en-NZ" b="1"/>
                        <a:t>e)</a:t>
                      </a: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NZ" b="1"/>
                    </a:p>
                  </a:txBody>
                  <a:tcPr/>
                </a:tc>
                <a:extLst>
                  <a:ext uri="{0D108BD9-81ED-4DB2-BD59-A6C34878D82A}">
                    <a16:rowId xmlns:a16="http://schemas.microsoft.com/office/drawing/2014/main" val="2781323757"/>
                  </a:ext>
                </a:extLst>
              </a:tr>
              <a:tr h="383307">
                <a:tc>
                  <a:txBody>
                    <a:bodyPr/>
                    <a:lstStyle/>
                    <a:p>
                      <a:r>
                        <a:rPr lang="en-NZ"/>
                        <a:t>Gross emissions</a:t>
                      </a:r>
                    </a:p>
                  </a:txBody>
                  <a:tcPr/>
                </a:tc>
                <a:tc>
                  <a:txBody>
                    <a:bodyPr/>
                    <a:lstStyle/>
                    <a:p>
                      <a:r>
                        <a:rPr lang="en-NZ"/>
                        <a:t>363.4</a:t>
                      </a:r>
                    </a:p>
                  </a:txBody>
                  <a:tcPr/>
                </a:tc>
                <a:extLst>
                  <a:ext uri="{0D108BD9-81ED-4DB2-BD59-A6C34878D82A}">
                    <a16:rowId xmlns:a16="http://schemas.microsoft.com/office/drawing/2014/main" val="295719024"/>
                  </a:ext>
                </a:extLst>
              </a:tr>
              <a:tr h="383307">
                <a:tc>
                  <a:txBody>
                    <a:bodyPr/>
                    <a:lstStyle/>
                    <a:p>
                      <a:r>
                        <a:rPr lang="en-NZ"/>
                        <a:t>Net emissions</a:t>
                      </a:r>
                    </a:p>
                  </a:txBody>
                  <a:tcPr/>
                </a:tc>
                <a:tc>
                  <a:txBody>
                    <a:bodyPr/>
                    <a:lstStyle/>
                    <a:p>
                      <a:r>
                        <a:rPr lang="en-NZ"/>
                        <a:t>303.1</a:t>
                      </a:r>
                    </a:p>
                  </a:txBody>
                  <a:tcPr/>
                </a:tc>
                <a:extLst>
                  <a:ext uri="{0D108BD9-81ED-4DB2-BD59-A6C34878D82A}">
                    <a16:rowId xmlns:a16="http://schemas.microsoft.com/office/drawing/2014/main" val="3087989044"/>
                  </a:ext>
                </a:extLst>
              </a:tr>
              <a:tr h="383307">
                <a:tc gridSpan="2">
                  <a:txBody>
                    <a:bodyPr/>
                    <a:lstStyle/>
                    <a:p>
                      <a:r>
                        <a:rPr lang="en-NZ" b="1"/>
                        <a:t>Non-NZ ETS allocation</a:t>
                      </a:r>
                    </a:p>
                  </a:txBody>
                  <a:tcPr/>
                </a:tc>
                <a:tc hMerge="1">
                  <a:txBody>
                    <a:bodyPr/>
                    <a:lstStyle/>
                    <a:p>
                      <a:endParaRPr lang="en-NZ" b="1"/>
                    </a:p>
                  </a:txBody>
                  <a:tcPr/>
                </a:tc>
                <a:extLst>
                  <a:ext uri="{0D108BD9-81ED-4DB2-BD59-A6C34878D82A}">
                    <a16:rowId xmlns:a16="http://schemas.microsoft.com/office/drawing/2014/main" val="912071262"/>
                  </a:ext>
                </a:extLst>
              </a:tr>
              <a:tr h="421331">
                <a:tc>
                  <a:txBody>
                    <a:bodyPr/>
                    <a:lstStyle/>
                    <a:p>
                      <a:r>
                        <a:rPr lang="en-NZ"/>
                        <a:t>Net emissions outside NZ ETS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a:t>211.8</a:t>
                      </a:r>
                    </a:p>
                  </a:txBody>
                  <a:tcPr/>
                </a:tc>
                <a:extLst>
                  <a:ext uri="{0D108BD9-81ED-4DB2-BD59-A6C34878D82A}">
                    <a16:rowId xmlns:a16="http://schemas.microsoft.com/office/drawing/2014/main" val="1247263568"/>
                  </a:ext>
                </a:extLst>
              </a:tr>
              <a:tr h="383307">
                <a:tc gridSpan="2">
                  <a:txBody>
                    <a:bodyPr/>
                    <a:lstStyle/>
                    <a:p>
                      <a:r>
                        <a:rPr lang="en-NZ" b="1"/>
                        <a:t>NZ ETS allocation (NZ ETS emissions cap)</a:t>
                      </a:r>
                    </a:p>
                  </a:txBody>
                  <a:tcPr/>
                </a:tc>
                <a:tc hMerge="1">
                  <a:txBody>
                    <a:bodyPr/>
                    <a:lstStyle/>
                    <a:p>
                      <a:endParaRPr lang="en-NZ" b="1"/>
                    </a:p>
                  </a:txBody>
                  <a:tcPr/>
                </a:tc>
                <a:extLst>
                  <a:ext uri="{0D108BD9-81ED-4DB2-BD59-A6C34878D82A}">
                    <a16:rowId xmlns:a16="http://schemas.microsoft.com/office/drawing/2014/main" val="533736410"/>
                  </a:ext>
                </a:extLst>
              </a:tr>
              <a:tr h="383307">
                <a:tc>
                  <a:txBody>
                    <a:bodyPr/>
                    <a:lstStyle/>
                    <a:p>
                      <a:r>
                        <a:rPr lang="en-NZ"/>
                        <a:t>Net emissions inside NZ ETS </a:t>
                      </a:r>
                    </a:p>
                  </a:txBody>
                  <a:tcPr/>
                </a:tc>
                <a:tc>
                  <a:txBody>
                    <a:bodyPr/>
                    <a:lstStyle/>
                    <a:p>
                      <a:r>
                        <a:rPr lang="en-NZ" b="1"/>
                        <a:t>91.3</a:t>
                      </a:r>
                    </a:p>
                  </a:txBody>
                  <a:tcPr/>
                </a:tc>
                <a:extLst>
                  <a:ext uri="{0D108BD9-81ED-4DB2-BD59-A6C34878D82A}">
                    <a16:rowId xmlns:a16="http://schemas.microsoft.com/office/drawing/2014/main" val="2769713792"/>
                  </a:ext>
                </a:extLst>
              </a:tr>
            </a:tbl>
          </a:graphicData>
        </a:graphic>
      </p:graphicFrame>
      <p:sp>
        <p:nvSpPr>
          <p:cNvPr id="5" name="TextBox 4">
            <a:extLst>
              <a:ext uri="{FF2B5EF4-FFF2-40B4-BE49-F238E27FC236}">
                <a16:creationId xmlns:a16="http://schemas.microsoft.com/office/drawing/2014/main" id="{14D3EC6D-AEED-03D8-ADF0-85E9A564C233}"/>
              </a:ext>
            </a:extLst>
          </p:cNvPr>
          <p:cNvSpPr txBox="1"/>
          <p:nvPr/>
        </p:nvSpPr>
        <p:spPr>
          <a:xfrm>
            <a:off x="198122" y="4611504"/>
            <a:ext cx="3935571" cy="430887"/>
          </a:xfrm>
          <a:prstGeom prst="rect">
            <a:avLst/>
          </a:prstGeom>
          <a:noFill/>
        </p:spPr>
        <p:txBody>
          <a:bodyPr wrap="square" rtlCol="0">
            <a:spAutoFit/>
          </a:bodyPr>
          <a:lstStyle/>
          <a:p>
            <a:r>
              <a:rPr lang="en-NZ" sz="1100" i="1"/>
              <a:t>Source: </a:t>
            </a:r>
            <a:r>
              <a:rPr lang="en-NZ" sz="1100" i="1">
                <a:hlinkClick r:id="rId3"/>
              </a:rPr>
              <a:t>Technical Annex </a:t>
            </a:r>
            <a:r>
              <a:rPr lang="en-NZ" sz="1100" i="1"/>
              <a:t>to the second emissions reduction plan 2026–2030</a:t>
            </a:r>
          </a:p>
        </p:txBody>
      </p:sp>
    </p:spTree>
    <p:extLst>
      <p:ext uri="{BB962C8B-B14F-4D97-AF65-F5344CB8AC3E}">
        <p14:creationId xmlns:p14="http://schemas.microsoft.com/office/powerpoint/2010/main" val="310024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F6CE-F2ED-417E-A41E-48A20C2618F2}"/>
              </a:ext>
            </a:extLst>
          </p:cNvPr>
          <p:cNvSpPr>
            <a:spLocks noGrp="1"/>
          </p:cNvSpPr>
          <p:nvPr>
            <p:ph type="title"/>
          </p:nvPr>
        </p:nvSpPr>
        <p:spPr>
          <a:xfrm>
            <a:off x="372618" y="226219"/>
            <a:ext cx="8142732" cy="994172"/>
          </a:xfrm>
        </p:spPr>
        <p:txBody>
          <a:bodyPr>
            <a:normAutofit/>
          </a:bodyPr>
          <a:lstStyle/>
          <a:p>
            <a:r>
              <a:rPr lang="en-NZ"/>
              <a:t>Unit limits (3): the established 7-step method</a:t>
            </a:r>
            <a:endParaRPr lang="en-US">
              <a:cs typeface="Calibri"/>
            </a:endParaRPr>
          </a:p>
        </p:txBody>
      </p:sp>
      <p:graphicFrame>
        <p:nvGraphicFramePr>
          <p:cNvPr id="9" name="Table 8">
            <a:extLst>
              <a:ext uri="{FF2B5EF4-FFF2-40B4-BE49-F238E27FC236}">
                <a16:creationId xmlns:a16="http://schemas.microsoft.com/office/drawing/2014/main" id="{E17B8316-6637-8B5E-7624-826C77CF4439}"/>
              </a:ext>
            </a:extLst>
          </p:cNvPr>
          <p:cNvGraphicFramePr>
            <a:graphicFrameLocks noGrp="1"/>
          </p:cNvGraphicFramePr>
          <p:nvPr>
            <p:extLst>
              <p:ext uri="{D42A27DB-BD31-4B8C-83A1-F6EECF244321}">
                <p14:modId xmlns:p14="http://schemas.microsoft.com/office/powerpoint/2010/main" val="1971242452"/>
              </p:ext>
            </p:extLst>
          </p:nvPr>
        </p:nvGraphicFramePr>
        <p:xfrm>
          <a:off x="140767" y="1145234"/>
          <a:ext cx="8862466" cy="3875432"/>
        </p:xfrm>
        <a:graphic>
          <a:graphicData uri="http://schemas.openxmlformats.org/drawingml/2006/table">
            <a:tbl>
              <a:tblPr firstRow="1" firstCol="1" bandRow="1">
                <a:tableStyleId>{5C22544A-7EE6-4342-B048-85BDC9FD1C3A}</a:tableStyleId>
              </a:tblPr>
              <a:tblGrid>
                <a:gridCol w="1940696">
                  <a:extLst>
                    <a:ext uri="{9D8B030D-6E8A-4147-A177-3AD203B41FA5}">
                      <a16:colId xmlns:a16="http://schemas.microsoft.com/office/drawing/2014/main" val="2323832552"/>
                    </a:ext>
                  </a:extLst>
                </a:gridCol>
                <a:gridCol w="3568857">
                  <a:extLst>
                    <a:ext uri="{9D8B030D-6E8A-4147-A177-3AD203B41FA5}">
                      <a16:colId xmlns:a16="http://schemas.microsoft.com/office/drawing/2014/main" val="3276226561"/>
                    </a:ext>
                  </a:extLst>
                </a:gridCol>
                <a:gridCol w="3352913">
                  <a:extLst>
                    <a:ext uri="{9D8B030D-6E8A-4147-A177-3AD203B41FA5}">
                      <a16:colId xmlns:a16="http://schemas.microsoft.com/office/drawing/2014/main" val="1961570911"/>
                    </a:ext>
                  </a:extLst>
                </a:gridCol>
              </a:tblGrid>
              <a:tr h="225820">
                <a:tc>
                  <a:txBody>
                    <a:bodyPr/>
                    <a:lstStyle/>
                    <a:p>
                      <a:pPr>
                        <a:lnSpc>
                          <a:spcPct val="107000"/>
                        </a:lnSpc>
                        <a:spcBef>
                          <a:spcPts val="400"/>
                        </a:spcBef>
                        <a:spcAft>
                          <a:spcPts val="400"/>
                        </a:spcAft>
                      </a:pPr>
                      <a:r>
                        <a:rPr lang="en-NZ" sz="1400">
                          <a:solidFill>
                            <a:schemeClr val="tx1"/>
                          </a:solidFill>
                          <a:effectLst/>
                        </a:rPr>
                        <a:t>Step</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New information</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Result</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6400277"/>
                  </a:ext>
                </a:extLst>
              </a:tr>
              <a:tr h="343009">
                <a:tc>
                  <a:txBody>
                    <a:bodyPr/>
                    <a:lstStyle/>
                    <a:p>
                      <a:pPr>
                        <a:lnSpc>
                          <a:spcPct val="107000"/>
                        </a:lnSpc>
                        <a:spcBef>
                          <a:spcPts val="400"/>
                        </a:spcBef>
                        <a:spcAft>
                          <a:spcPts val="400"/>
                        </a:spcAft>
                      </a:pPr>
                      <a:r>
                        <a:rPr lang="en-NZ" sz="1400">
                          <a:solidFill>
                            <a:schemeClr val="tx1"/>
                          </a:solidFill>
                          <a:effectLst/>
                        </a:rPr>
                        <a:t>1. Align with targets</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Second NDC and Biennial transparency report </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Approach unchanged</a:t>
                      </a:r>
                      <a:endParaRPr lang="en-NZ" sz="1400">
                        <a:solidFill>
                          <a:schemeClr val="tx1"/>
                        </a:solidFill>
                        <a:effectLst/>
                        <a:highlight>
                          <a:srgbClr val="FFFF00"/>
                        </a:highlight>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5114599"/>
                  </a:ext>
                </a:extLst>
              </a:tr>
              <a:tr h="323249">
                <a:tc>
                  <a:txBody>
                    <a:bodyPr/>
                    <a:lstStyle/>
                    <a:p>
                      <a:pPr>
                        <a:lnSpc>
                          <a:spcPct val="107000"/>
                        </a:lnSpc>
                        <a:spcBef>
                          <a:spcPts val="400"/>
                        </a:spcBef>
                        <a:spcAft>
                          <a:spcPts val="400"/>
                        </a:spcAft>
                      </a:pPr>
                      <a:r>
                        <a:rPr lang="en-NZ" sz="1400">
                          <a:solidFill>
                            <a:schemeClr val="tx1"/>
                          </a:solidFill>
                          <a:effectLst/>
                        </a:rPr>
                        <a:t>2. Set emissions cap</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Govt ERP2 decision on provisional NZ ETS cap</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Lowered cap in line with ERP2 decision</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237164"/>
                  </a:ext>
                </a:extLst>
              </a:tr>
              <a:tr h="427313">
                <a:tc>
                  <a:txBody>
                    <a:bodyPr/>
                    <a:lstStyle/>
                    <a:p>
                      <a:pPr>
                        <a:lnSpc>
                          <a:spcPct val="107000"/>
                        </a:lnSpc>
                        <a:spcBef>
                          <a:spcPts val="400"/>
                        </a:spcBef>
                        <a:spcAft>
                          <a:spcPts val="400"/>
                        </a:spcAft>
                      </a:pPr>
                      <a:r>
                        <a:rPr lang="en-NZ" sz="1400">
                          <a:solidFill>
                            <a:schemeClr val="tx1"/>
                          </a:solidFill>
                          <a:effectLst/>
                        </a:rPr>
                        <a:t>3. Technical adjustments</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Technical discrepancies largely resolved</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Technical adjustments removed</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831686"/>
                  </a:ext>
                </a:extLst>
              </a:tr>
              <a:tr h="524553">
                <a:tc>
                  <a:txBody>
                    <a:bodyPr/>
                    <a:lstStyle/>
                    <a:p>
                      <a:pPr>
                        <a:lnSpc>
                          <a:spcPct val="107000"/>
                        </a:lnSpc>
                        <a:spcBef>
                          <a:spcPts val="400"/>
                        </a:spcBef>
                        <a:spcAft>
                          <a:spcPts val="400"/>
                        </a:spcAft>
                      </a:pPr>
                      <a:r>
                        <a:rPr lang="en-NZ" sz="1400">
                          <a:solidFill>
                            <a:schemeClr val="tx1"/>
                          </a:solidFill>
                          <a:effectLst/>
                        </a:rPr>
                        <a:t>4. Industrial allocation</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New allocative baselines</a:t>
                      </a:r>
                    </a:p>
                    <a:p>
                      <a:pPr>
                        <a:lnSpc>
                          <a:spcPct val="107000"/>
                        </a:lnSpc>
                        <a:spcBef>
                          <a:spcPts val="400"/>
                        </a:spcBef>
                        <a:spcAft>
                          <a:spcPts val="400"/>
                        </a:spcAft>
                      </a:pPr>
                      <a:r>
                        <a:rPr lang="en-NZ" sz="1400">
                          <a:solidFill>
                            <a:schemeClr val="tx1"/>
                          </a:solidFill>
                          <a:effectLst/>
                        </a:rPr>
                        <a:t>Changes to production</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Forecast industrial allocation reduced</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819480"/>
                  </a:ext>
                </a:extLst>
              </a:tr>
              <a:tr h="961529">
                <a:tc>
                  <a:txBody>
                    <a:bodyPr/>
                    <a:lstStyle/>
                    <a:p>
                      <a:pPr>
                        <a:lnSpc>
                          <a:spcPct val="107000"/>
                        </a:lnSpc>
                        <a:spcBef>
                          <a:spcPts val="400"/>
                        </a:spcBef>
                        <a:spcAft>
                          <a:spcPts val="400"/>
                        </a:spcAft>
                      </a:pPr>
                      <a:r>
                        <a:rPr lang="en-NZ" sz="1400">
                          <a:solidFill>
                            <a:schemeClr val="tx1"/>
                          </a:solidFill>
                          <a:effectLst/>
                        </a:rPr>
                        <a:t>5. Address surplus units</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Updated unit stockpile data</a:t>
                      </a:r>
                    </a:p>
                    <a:p>
                      <a:pPr>
                        <a:lnSpc>
                          <a:spcPct val="107000"/>
                        </a:lnSpc>
                        <a:spcBef>
                          <a:spcPts val="400"/>
                        </a:spcBef>
                        <a:spcAft>
                          <a:spcPts val="400"/>
                        </a:spcAft>
                      </a:pPr>
                      <a:r>
                        <a:rPr lang="en-NZ" sz="1400">
                          <a:solidFill>
                            <a:schemeClr val="tx1"/>
                          </a:solidFill>
                          <a:effectLst/>
                        </a:rPr>
                        <a:t>Updated forestry allocation data</a:t>
                      </a:r>
                    </a:p>
                    <a:p>
                      <a:pPr>
                        <a:lnSpc>
                          <a:spcPct val="107000"/>
                        </a:lnSpc>
                        <a:spcBef>
                          <a:spcPts val="400"/>
                        </a:spcBef>
                        <a:spcAft>
                          <a:spcPts val="400"/>
                        </a:spcAft>
                      </a:pPr>
                      <a:r>
                        <a:rPr lang="en-NZ" sz="1400">
                          <a:solidFill>
                            <a:schemeClr val="tx1"/>
                          </a:solidFill>
                          <a:effectLst/>
                        </a:rPr>
                        <a:t>EY report on surplus methodology</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Incorporated new data and updated several aspects of our methodology.</a:t>
                      </a:r>
                    </a:p>
                    <a:p>
                      <a:pPr>
                        <a:lnSpc>
                          <a:spcPct val="107000"/>
                        </a:lnSpc>
                        <a:spcBef>
                          <a:spcPts val="400"/>
                        </a:spcBef>
                        <a:spcAft>
                          <a:spcPts val="400"/>
                        </a:spcAft>
                      </a:pPr>
                      <a:r>
                        <a:rPr lang="en-NZ" sz="1400">
                          <a:solidFill>
                            <a:schemeClr val="tx1"/>
                          </a:solidFill>
                          <a:effectLst/>
                        </a:rPr>
                        <a:t>Surplus estimate is lower than forecast in 2024</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573771"/>
                  </a:ext>
                </a:extLst>
              </a:tr>
              <a:tr h="427313">
                <a:tc>
                  <a:txBody>
                    <a:bodyPr/>
                    <a:lstStyle/>
                    <a:p>
                      <a:pPr>
                        <a:lnSpc>
                          <a:spcPct val="107000"/>
                        </a:lnSpc>
                        <a:spcBef>
                          <a:spcPts val="400"/>
                        </a:spcBef>
                        <a:spcAft>
                          <a:spcPts val="400"/>
                        </a:spcAft>
                      </a:pPr>
                      <a:r>
                        <a:rPr lang="en-NZ" sz="1400">
                          <a:solidFill>
                            <a:schemeClr val="tx1"/>
                          </a:solidFill>
                          <a:effectLst/>
                        </a:rPr>
                        <a:t>6. Set overseas unit limit</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N/A  (no overseas units have been approved)</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Approach unchanged. Limit set at zero</a:t>
                      </a: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026816"/>
                  </a:ext>
                </a:extLst>
              </a:tr>
              <a:tr h="576025">
                <a:tc>
                  <a:txBody>
                    <a:bodyPr/>
                    <a:lstStyle/>
                    <a:p>
                      <a:pPr>
                        <a:lnSpc>
                          <a:spcPct val="107000"/>
                        </a:lnSpc>
                        <a:spcBef>
                          <a:spcPts val="400"/>
                        </a:spcBef>
                        <a:spcAft>
                          <a:spcPts val="400"/>
                        </a:spcAft>
                      </a:pPr>
                      <a:r>
                        <a:rPr lang="en-NZ" sz="1400">
                          <a:solidFill>
                            <a:schemeClr val="tx1"/>
                          </a:solidFill>
                          <a:effectLst/>
                        </a:rPr>
                        <a:t>7. Calculate auction volume &amp; assess risks</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Auctions have declined or partially cleared</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Bef>
                          <a:spcPts val="400"/>
                        </a:spcBef>
                        <a:spcAft>
                          <a:spcPts val="400"/>
                        </a:spcAft>
                      </a:pPr>
                      <a:r>
                        <a:rPr lang="en-NZ" sz="1400">
                          <a:solidFill>
                            <a:schemeClr val="tx1"/>
                          </a:solidFill>
                          <a:effectLst/>
                        </a:rPr>
                        <a:t>Backloaded auction volumes to 2028–2030, with even spread over those years </a:t>
                      </a:r>
                      <a:endParaRPr lang="en-NZ"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04" marR="60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419280"/>
                  </a:ext>
                </a:extLst>
              </a:tr>
            </a:tbl>
          </a:graphicData>
        </a:graphic>
      </p:graphicFrame>
    </p:spTree>
    <p:extLst>
      <p:ext uri="{BB962C8B-B14F-4D97-AF65-F5344CB8AC3E}">
        <p14:creationId xmlns:p14="http://schemas.microsoft.com/office/powerpoint/2010/main" val="1612911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CC Colours">
      <a:dk1>
        <a:srgbClr val="000000"/>
      </a:dk1>
      <a:lt1>
        <a:srgbClr val="FFFFFF"/>
      </a:lt1>
      <a:dk2>
        <a:srgbClr val="003A5D"/>
      </a:dk2>
      <a:lt2>
        <a:srgbClr val="E7E6E6"/>
      </a:lt2>
      <a:accent1>
        <a:srgbClr val="00ADD3"/>
      </a:accent1>
      <a:accent2>
        <a:srgbClr val="46C1BE"/>
      </a:accent2>
      <a:accent3>
        <a:srgbClr val="69C17B"/>
      </a:accent3>
      <a:accent4>
        <a:srgbClr val="EF4D7F"/>
      </a:accent4>
      <a:accent5>
        <a:srgbClr val="9E76B3"/>
      </a:accent5>
      <a:accent6>
        <a:srgbClr val="FAA749"/>
      </a:accent6>
      <a:hlink>
        <a:srgbClr val="0060A2"/>
      </a:hlink>
      <a:folHlink>
        <a:srgbClr val="A6C0C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0">
          <a:blip xmlns:r="http://schemas.openxmlformats.org/officeDocument/2006/relationships" r:embed="rId1"/>
          <a:srcRect/>
          <a:stretch>
            <a:fillRect l="-413" t="-1" r="-413" b="-1"/>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 Brand PPP" id="{05E5D84E-02F0-CE4B-A058-EBAE7913FFA5}" vid="{54AC7565-08F3-2E46-A49D-8FC9D287C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EDD070CD8C3B1241AF2B72868218A723" ma:contentTypeVersion="164" ma:contentTypeDescription="Create a new document." ma:contentTypeScope="" ma:versionID="778a83b86ddc45f787996ec26184b5b6">
  <xsd:schema xmlns:xsd="http://www.w3.org/2001/XMLSchema" xmlns:xs="http://www.w3.org/2001/XMLSchema" xmlns:p="http://schemas.microsoft.com/office/2006/metadata/properties" xmlns:ns2="e963e69f-3f58-4e6f-b74a-87e86ca2e125" xmlns:ns3="02bffcbe-7cf8-467d-a91b-a3e0dbcae01e" xmlns:ns4="a9df0e0e-9b5b-47bc-81c1-d190dfb54f87" xmlns:ns5="b30672e7-690a-4c93-a50a-a028bc8f475d" xmlns:ns6="70761194-623b-4751-a0da-29ad6551f95e" xmlns:ns7="987bcd1d-e1f1-4f53-92ab-ce8c6eb15727" targetNamespace="http://schemas.microsoft.com/office/2006/metadata/properties" ma:root="true" ma:fieldsID="30caeeb8509e744b18fbc02212b6cac4" ns2:_="" ns3:_="" ns4:_="" ns5:_="" ns6:_="" ns7:_="">
    <xsd:import namespace="e963e69f-3f58-4e6f-b74a-87e86ca2e125"/>
    <xsd:import namespace="02bffcbe-7cf8-467d-a91b-a3e0dbcae01e"/>
    <xsd:import namespace="a9df0e0e-9b5b-47bc-81c1-d190dfb54f87"/>
    <xsd:import namespace="b30672e7-690a-4c93-a50a-a028bc8f475d"/>
    <xsd:import namespace="70761194-623b-4751-a0da-29ad6551f95e"/>
    <xsd:import namespace="987bcd1d-e1f1-4f53-92ab-ce8c6eb15727"/>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Narrative" minOccurs="0"/>
                <xsd:element ref="ns5:OTDocID" minOccurs="0"/>
                <xsd:element ref="ns5:OTModifiedBy" minOccurs="0"/>
                <xsd:element ref="ns5:LegacyMetadata" minOccurs="0"/>
                <xsd:element ref="ns5:OTCreatedBy" minOccurs="0"/>
                <xsd:element ref="ns4:PraText3" minOccurs="0"/>
                <xsd:element ref="ns4:PraText4" minOccurs="0"/>
                <xsd:element ref="ns4:PraText5" minOccurs="0"/>
                <xsd:element ref="ns4:PraDate1" minOccurs="0"/>
                <xsd:element ref="ns4:PraDate2" minOccurs="0"/>
                <xsd:element ref="ns4:PraDate3" minOccurs="0"/>
                <xsd:element ref="ns4:PraDateTrigger" minOccurs="0"/>
                <xsd:element ref="ns4:PraDateDisposal" minOccurs="0"/>
                <xsd:element ref="ns6:Activity" minOccurs="0"/>
                <xsd:element ref="ns6:Function" minOccurs="0"/>
                <xsd:element ref="ns6:Subactivity" minOccurs="0"/>
                <xsd:element ref="ns6:Year" minOccurs="0"/>
                <xsd:element ref="ns6:Project" minOccurs="0"/>
                <xsd:element ref="ns6:AggregationNarrative" minOccurs="0"/>
                <xsd:element ref="ns6:Case" minOccurs="0"/>
                <xsd:element ref="ns6:CategoryName" minOccurs="0"/>
                <xsd:element ref="ns6:CategoryValue" minOccurs="0"/>
                <xsd:element ref="ns4:PraText1" minOccurs="0"/>
                <xsd:element ref="ns4:PraText2" minOccurs="0"/>
                <xsd:element ref="ns6:PRAType" minOccurs="0"/>
                <xsd:element ref="ns4:AggregationStatus" minOccurs="0"/>
                <xsd:element ref="ns5:Channel" minOccurs="0"/>
                <xsd:element ref="ns7:MediaServiceMetadata" minOccurs="0"/>
                <xsd:element ref="ns7:MediaServiceFastMetadata" minOccurs="0"/>
                <xsd:element ref="ns7:MediaServiceAutoKeyPoints" minOccurs="0"/>
                <xsd:element ref="ns7:MediaServiceKeyPoints" minOccurs="0"/>
                <xsd:element ref="ns2:SharedWithUsers" minOccurs="0"/>
                <xsd:element ref="ns2:SharedWithDetails" minOccurs="0"/>
                <xsd:element ref="ns7:MediaServiceDateTaken" minOccurs="0"/>
                <xsd:element ref="ns7:MediaLengthInSeconds" minOccurs="0"/>
                <xsd:element ref="ns7:MediaServiceObjectDetectorVersions" minOccurs="0"/>
                <xsd:element ref="ns7:MediaServiceSearchProperties" minOccurs="0"/>
                <xsd:element ref="ns7:MediaServiceLocation" minOccurs="0"/>
                <xsd:element ref="ns7:MediaServiceGenerationTime" minOccurs="0"/>
                <xsd:element ref="ns7:MediaServiceEventHashCode" minOccurs="0"/>
                <xsd:element ref="ns7:lcf76f155ced4ddcb4097134ff3c332f" minOccurs="0"/>
                <xsd:element ref="ns2:TaxCatchAll" minOccurs="0"/>
                <xsd:element ref="ns7:MediaServiceOCR" minOccurs="0"/>
                <xsd:element ref="ns7:Expec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3e69f-3f58-4e6f-b74a-87e86ca2e12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4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Shared With Details" ma:internalName="SharedWithDetails" ma:readOnly="true">
      <xsd:simpleType>
        <xsd:restriction base="dms:Note">
          <xsd:maxLength value="255"/>
        </xsd:restriction>
      </xsd:simpleType>
    </xsd:element>
    <xsd:element name="TaxCatchAll" ma:index="54" nillable="true" ma:displayName="Taxonomy Catch All Column" ma:hidden="true" ma:list="{efad8709-ae55-4347-b905-7e7cf6e9434f}" ma:internalName="TaxCatchAll" ma:showField="CatchAllData" ma:web="e963e69f-3f58-4e6f-b74a-87e86ca2e12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bffcbe-7cf8-467d-a91b-a3e0dbcae01e" elementFormDefault="qualified">
    <xsd:import namespace="http://schemas.microsoft.com/office/2006/documentManagement/types"/>
    <xsd:import namespace="http://schemas.microsoft.com/office/infopath/2007/PartnerControls"/>
    <xsd:element name="DocumentType" ma:index="11" nillable="true" ma:displayName="Document Type" ma:description="Specify the document type to help refine search and to classify the document" ma:format="Dropdown" ma:internalName="DocumentType" ma:readOnly="false">
      <xsd:simpleType>
        <xsd:restriction base="dms:Choice">
          <xsd:enumeration value="APPLICATION, certificate, consent related"/>
          <xsd:enumeration value="CONTRACT, Variation, Agreement"/>
          <xsd:enumeration value="CORRESPONDENCE, Memo, Filenote, Email"/>
          <xsd:enumeration value="DRAWING, Plan, Map"/>
          <xsd:enumeration value="EMPLOYMENT related"/>
          <xsd:enumeration value="FINANCIAL related"/>
          <xsd:enumeration value="KNOWLEDGE article"/>
          <xsd:enumeration value="MEETING related"/>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schema>
  <xsd:schema xmlns:xsd="http://www.w3.org/2001/XMLSchema" xmlns:xs="http://www.w3.org/2001/XMLSchema" xmlns:dms="http://schemas.microsoft.com/office/2006/documentManagement/types" xmlns:pc="http://schemas.microsoft.com/office/infopath/2007/PartnerControls" targetNamespace="a9df0e0e-9b5b-47bc-81c1-d190dfb54f87" elementFormDefault="qualified">
    <xsd:import namespace="http://schemas.microsoft.com/office/2006/documentManagement/types"/>
    <xsd:import namespace="http://schemas.microsoft.com/office/infopath/2007/PartnerControls"/>
    <xsd:element name="Narrative" ma:index="12" nillable="true" ma:displayName="Narrative" ma:internalName="Narrative0" ma:readOnly="false">
      <xsd:simpleType>
        <xsd:restriction base="dms:Note">
          <xsd:maxLength value="255"/>
        </xsd:restriction>
      </xsd:simpleType>
    </xsd:element>
    <xsd:element name="PraText3" ma:index="17" nillable="true" ma:displayName="PRA Text 3" ma:hidden="true" ma:internalName="PraText30" ma:readOnly="false">
      <xsd:simpleType>
        <xsd:restriction base="dms:Text">
          <xsd:maxLength value="255"/>
        </xsd:restriction>
      </xsd:simpleType>
    </xsd:element>
    <xsd:element name="PraText4" ma:index="18" nillable="true" ma:displayName="PRA Text 4" ma:hidden="true" ma:internalName="PraText40" ma:readOnly="false">
      <xsd:simpleType>
        <xsd:restriction base="dms:Text">
          <xsd:maxLength value="255"/>
        </xsd:restriction>
      </xsd:simpleType>
    </xsd:element>
    <xsd:element name="PraText5" ma:index="19" nillable="true" ma:displayName="PRA Text 5" ma:hidden="true" ma:internalName="PraText50" ma:readOnly="false">
      <xsd:simpleType>
        <xsd:restriction base="dms:Text">
          <xsd:maxLength value="255"/>
        </xsd:restriction>
      </xsd:simpleType>
    </xsd:element>
    <xsd:element name="PraDate1" ma:index="20" nillable="true" ma:displayName="PRA Date 1" ma:format="DateTime" ma:hidden="true" ma:internalName="PraDate1" ma:readOnly="false">
      <xsd:simpleType>
        <xsd:restriction base="dms:DateTime"/>
      </xsd:simpleType>
    </xsd:element>
    <xsd:element name="PraDate2" ma:index="21" nillable="true" ma:displayName="PRA Date 2" ma:format="DateTime" ma:hidden="true" ma:internalName="PraDate2" ma:readOnly="false">
      <xsd:simpleType>
        <xsd:restriction base="dms:DateTime"/>
      </xsd:simpleType>
    </xsd:element>
    <xsd:element name="PraDate3" ma:index="22" nillable="true" ma:displayName="PRA Date 3" ma:format="DateTime" ma:hidden="true" ma:internalName="PraDate3" ma:readOnly="false">
      <xsd:simpleType>
        <xsd:restriction base="dms:DateTime"/>
      </xsd:simpleType>
    </xsd:element>
    <xsd:element name="PraDateTrigger" ma:index="23" nillable="true" ma:displayName="PRA Date Trigger" ma:format="DateTime" ma:hidden="true" ma:internalName="PraDateTrigger" ma:readOnly="false">
      <xsd:simpleType>
        <xsd:restriction base="dms:DateTime"/>
      </xsd:simpleType>
    </xsd:element>
    <xsd:element name="PraDateDisposal" ma:index="24" nillable="true" ma:displayName="PRA Date Disposal" ma:format="DateTime" ma:hidden="true" ma:internalName="PraDateDisposal0" ma:readOnly="false">
      <xsd:simpleType>
        <xsd:restriction base="dms:DateTime"/>
      </xsd:simpleType>
    </xsd:element>
    <xsd:element name="PraText1" ma:index="34" nillable="true" ma:displayName="PRA Text 1" ma:hidden="true" ma:internalName="PraText10" ma:readOnly="false">
      <xsd:simpleType>
        <xsd:restriction base="dms:Text">
          <xsd:maxLength value="255"/>
        </xsd:restriction>
      </xsd:simpleType>
    </xsd:element>
    <xsd:element name="PraText2" ma:index="35" nillable="true" ma:displayName="PRA Text 2" ma:hidden="true" ma:internalName="PraText20" ma:readOnly="false">
      <xsd:simpleType>
        <xsd:restriction base="dms:Text">
          <xsd:maxLength value="255"/>
        </xsd:restriction>
      </xsd:simpleType>
    </xsd:element>
    <xsd:element name="AggregationStatus" ma:index="37" nillable="true" ma:displayName="Aggregation Status" ma:default="Normal" ma:format="Dropdown" ma:hidden="true" ma:internalName="AggregationStatus0"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schema>
  <xsd:schema xmlns:xsd="http://www.w3.org/2001/XMLSchema" xmlns:xs="http://www.w3.org/2001/XMLSchema" xmlns:dms="http://schemas.microsoft.com/office/2006/documentManagement/types" xmlns:pc="http://schemas.microsoft.com/office/infopath/2007/PartnerControls" targetNamespace="b30672e7-690a-4c93-a50a-a028bc8f475d" elementFormDefault="qualified">
    <xsd:import namespace="http://schemas.microsoft.com/office/2006/documentManagement/types"/>
    <xsd:import namespace="http://schemas.microsoft.com/office/infopath/2007/PartnerControls"/>
    <xsd:element name="OTDocID" ma:index="13" nillable="true" ma:displayName="OTDocID" ma:internalName="OTDocID" ma:readOnly="false">
      <xsd:simpleType>
        <xsd:restriction base="dms:Text">
          <xsd:maxLength value="255"/>
        </xsd:restriction>
      </xsd:simpleType>
    </xsd:element>
    <xsd:element name="OTModifiedBy" ma:index="14" nillable="true" ma:displayName="OTModifiedBy" ma:internalName="OTModifiedBy" ma:readOnly="false">
      <xsd:simpleType>
        <xsd:restriction base="dms:Text">
          <xsd:maxLength value="255"/>
        </xsd:restriction>
      </xsd:simpleType>
    </xsd:element>
    <xsd:element name="LegacyMetadata" ma:index="15" nillable="true" ma:displayName="LegacyMetadata" ma:internalName="LegacyMetadata" ma:readOnly="false">
      <xsd:simpleType>
        <xsd:restriction base="dms:Note">
          <xsd:maxLength value="255"/>
        </xsd:restriction>
      </xsd:simpleType>
    </xsd:element>
    <xsd:element name="OTCreatedBy" ma:index="16" nillable="true" ma:displayName="OTCreatedBy" ma:internalName="OTCreatedBy" ma:readOnly="false">
      <xsd:simpleType>
        <xsd:restriction base="dms:Text">
          <xsd:maxLength value="255"/>
        </xsd:restriction>
      </xsd:simpleType>
    </xsd:element>
    <xsd:element name="Channel" ma:index="38" nillable="true" ma:displayName="Channel" ma:hidden="true" ma:internalName="Chann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761194-623b-4751-a0da-29ad6551f95e" elementFormDefault="qualified">
    <xsd:import namespace="http://schemas.microsoft.com/office/2006/documentManagement/types"/>
    <xsd:import namespace="http://schemas.microsoft.com/office/infopath/2007/PartnerControls"/>
    <xsd:element name="Activity" ma:index="25" nillable="true" ma:displayName="Activity" ma:default="Advice" ma:format="Dropdown" ma:hidden="true" ma:internalName="Activity" ma:readOnly="false">
      <xsd:simpleType>
        <xsd:union memberTypes="dms:Text">
          <xsd:simpleType>
            <xsd:restriction base="dms:Choice">
              <xsd:enumeration value="Advice"/>
            </xsd:restriction>
          </xsd:simpleType>
        </xsd:union>
      </xsd:simpleType>
    </xsd:element>
    <xsd:element name="Function" ma:index="26" nillable="true" ma:displayName="Function" ma:default="Programmes and Projects" ma:format="Dropdown" ma:hidden="true" ma:internalName="Function" ma:readOnly="false">
      <xsd:simpleType>
        <xsd:union memberTypes="dms:Text">
          <xsd:simpleType>
            <xsd:restriction base="dms:Choice">
              <xsd:enumeration value="Programmes and Projects"/>
            </xsd:restriction>
          </xsd:simpleType>
        </xsd:union>
      </xsd:simpleType>
    </xsd:element>
    <xsd:element name="Subactivity" ma:index="27" nillable="true" ma:displayName="Subactivity" ma:default="NA" ma:hidden="true" ma:internalName="Subactivity" ma:readOnly="false">
      <xsd:simpleType>
        <xsd:restriction base="dms:Text">
          <xsd:maxLength value="255"/>
        </xsd:restriction>
      </xsd:simpleType>
    </xsd:element>
    <xsd:element name="Year" ma:index="28" nillable="true" ma:displayName="Year" ma:format="Dropdown" ma:hidden="true" ma:internalName="Year" ma:readOnly="false">
      <xsd:simpleType>
        <xsd:restriction base="dms:Choice">
          <xsd:enumeration value="2019"/>
          <xsd:enumeration value="2020"/>
          <xsd:enumeration value="2021"/>
          <xsd:enumeration value="2022"/>
          <xsd:enumeration value="2023"/>
        </xsd:restriction>
      </xsd:simpleType>
    </xsd:element>
    <xsd:element name="Project" ma:index="29" nillable="true" ma:displayName="Project" ma:hidden="true" ma:internalName="Project" ma:readOnly="false">
      <xsd:simpleType>
        <xsd:restriction base="dms:Text">
          <xsd:maxLength value="255"/>
        </xsd:restriction>
      </xsd:simpleType>
    </xsd:element>
    <xsd:element name="AggregationNarrative" ma:index="30" nillable="true" ma:displayName="Aggregation Narrative" ma:hidden="true" ma:internalName="AggregationNarrative" ma:readOnly="false">
      <xsd:simpleType>
        <xsd:restriction base="dms:Text">
          <xsd:maxLength value="255"/>
        </xsd:restriction>
      </xsd:simpleType>
    </xsd:element>
    <xsd:element name="Case" ma:index="31" nillable="true" ma:displayName="Case" ma:default="ETS Unit and Price Settings" ma:format="Dropdown" ma:hidden="true" ma:internalName="Case" ma:readOnly="false">
      <xsd:simpleType>
        <xsd:restriction base="dms:Choice">
          <xsd:enumeration value="ETS Unit and Price Settings"/>
        </xsd:restriction>
      </xsd:simpleType>
    </xsd:element>
    <xsd:element name="CategoryName" ma:index="32" nillable="true" ma:displayName="Category" ma:default="NA" ma:hidden="true" ma:internalName="CategoryName" ma:readOnly="false">
      <xsd:simpleType>
        <xsd:restriction base="dms:Text">
          <xsd:maxLength value="255"/>
        </xsd:restriction>
      </xsd:simpleType>
    </xsd:element>
    <xsd:element name="CategoryValue" ma:index="33" nillable="true" ma:displayName="Category Value" ma:hidden="true" ma:internalName="CategoryValue" ma:readOnly="false">
      <xsd:simpleType>
        <xsd:restriction base="dms:Text">
          <xsd:maxLength value="255"/>
        </xsd:restriction>
      </xsd:simpleType>
    </xsd:element>
    <xsd:element name="PRAType" ma:index="36" nillable="true" ma:displayName="PRA Type" ma:hidden="true" ma:internalName="PRATyp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7bcd1d-e1f1-4f53-92ab-ce8c6eb15727" elementFormDefault="qualified">
    <xsd:import namespace="http://schemas.microsoft.com/office/2006/documentManagement/types"/>
    <xsd:import namespace="http://schemas.microsoft.com/office/infopath/2007/PartnerControls"/>
    <xsd:element name="MediaServiceMetadata" ma:index="39" nillable="true" ma:displayName="MediaServiceMetadata" ma:hidden="true" ma:internalName="MediaServiceMetadata" ma:readOnly="true">
      <xsd:simpleType>
        <xsd:restriction base="dms:Note"/>
      </xsd:simpleType>
    </xsd:element>
    <xsd:element name="MediaServiceFastMetadata" ma:index="40" nillable="true" ma:displayName="MediaServiceFastMetadata" ma:hidden="true" ma:internalName="MediaServiceFastMetadata" ma:readOnly="true">
      <xsd:simpleType>
        <xsd:restriction base="dms:Note"/>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element name="MediaServiceDateTaken" ma:index="45" nillable="true" ma:displayName="MediaServiceDateTaken" ma:hidden="true" ma:internalName="MediaServiceDateTaken" ma:readOnly="true">
      <xsd:simpleType>
        <xsd:restriction base="dms:Text"/>
      </xsd:simpleType>
    </xsd:element>
    <xsd:element name="MediaLengthInSeconds" ma:index="46" nillable="true" ma:displayName="MediaLengthInSeconds" ma:hidden="true" ma:internalName="MediaLengthInSeconds" ma:readOnly="true">
      <xsd:simpleType>
        <xsd:restriction base="dms:Unknown"/>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MediaServiceSearchProperties" ma:index="48" nillable="true" ma:displayName="MediaServiceSearchProperties" ma:hidden="true" ma:internalName="MediaServiceSearchProperties" ma:readOnly="true">
      <xsd:simpleType>
        <xsd:restriction base="dms:Note"/>
      </xsd:simpleType>
    </xsd:element>
    <xsd:element name="MediaServiceLocation" ma:index="49" nillable="true" ma:displayName="Location" ma:indexed="true" ma:internalName="MediaServiceLocation" ma:readOnly="true">
      <xsd:simpleType>
        <xsd:restriction base="dms:Text"/>
      </xsd:simpleType>
    </xsd:element>
    <xsd:element name="MediaServiceGenerationTime" ma:index="50" nillable="true" ma:displayName="MediaServiceGenerationTime" ma:hidden="true" ma:internalName="MediaServiceGenerationTime" ma:readOnly="true">
      <xsd:simpleType>
        <xsd:restriction base="dms:Text"/>
      </xsd:simpleType>
    </xsd:element>
    <xsd:element name="MediaServiceEventHashCode" ma:index="51" nillable="true" ma:displayName="MediaServiceEventHashCode" ma:hidden="true" ma:internalName="MediaServiceEventHashCode" ma:readOnly="true">
      <xsd:simpleType>
        <xsd:restriction base="dms:Text"/>
      </xsd:simpleType>
    </xsd:element>
    <xsd:element name="lcf76f155ced4ddcb4097134ff3c332f" ma:index="53" nillable="true" ma:taxonomy="true" ma:internalName="lcf76f155ced4ddcb4097134ff3c332f" ma:taxonomyFieldName="MediaServiceImageTags" ma:displayName="Image Tags" ma:readOnly="false" ma:fieldId="{5cf76f15-5ced-4ddc-b409-7134ff3c332f}" ma:taxonomyMulti="true" ma:sspId="c284cdd8-0240-42f9-af2b-4d59cbd29a82" ma:termSetId="09814cd3-568e-fe90-9814-8d621ff8fb84" ma:anchorId="fba54fb3-c3e1-fe81-a776-ca4b69148c4d" ma:open="true" ma:isKeyword="false">
      <xsd:complexType>
        <xsd:sequence>
          <xsd:element ref="pc:Terms" minOccurs="0" maxOccurs="1"/>
        </xsd:sequence>
      </xsd:complexType>
    </xsd:element>
    <xsd:element name="MediaServiceOCR" ma:index="55" nillable="true" ma:displayName="Extracted Text" ma:internalName="MediaServiceOCR" ma:readOnly="true">
      <xsd:simpleType>
        <xsd:restriction base="dms:Note">
          <xsd:maxLength value="255"/>
        </xsd:restriction>
      </xsd:simpleType>
    </xsd:element>
    <xsd:element name="Expectation" ma:index="56" nillable="true" ma:displayName="QA/QC Expectation" ma:format="Dropdown" ma:internalName="Expectation">
      <xsd:complexType>
        <xsd:complexContent>
          <xsd:extension base="dms:MultiChoice">
            <xsd:sequence>
              <xsd:element name="Value" maxOccurs="unbounded" minOccurs="0" nillable="true">
                <xsd:simpleType>
                  <xsd:restriction base="dms:Choice">
                    <xsd:enumeration value="1. Our outputs meet the Board's approved scope"/>
                    <xsd:enumeration value="2. Our outputs address the required matters"/>
                    <xsd:enumeration value="3. We understand the broader context"/>
                    <xsd:enumeration value="4. Our outputs reflect we follow the proper delegations process"/>
                    <xsd:enumeration value="5. Our outputs reflect the Board approval of recommendations, findings, key messages, and advice"/>
                    <xsd:enumeration value="6. Our outputs consider the Crown-Māori relationship, te ao Māori, and specific effects on iwi and Māori"/>
                    <xsd:enumeration value="7. Our outputs are well evidenced"/>
                    <xsd:enumeration value="8. We follow the relevant approved methodology"/>
                    <xsd:enumeration value="9. Our outputs are compelling, clearly written and accessible"/>
                    <xsd:enumeration value="10. We respect and utilise the expertise of staff and Commissioners"/>
                    <xsd:enumeration value="11. Our reasoning is robust, and our process and reasoning are clearly explained"/>
                    <xsd:enumeration value="12. Our approach is externally tested or reviewed where appropriate (i.e., calculations)."/>
                    <xsd:enumeration value="13. We engage and consult adequately"/>
                    <xsd:enumeration value="14. When we engage, we treat stakeholders and iwi/Māori with respect and understand and consider stakeholders' and iwi/Māori views and input. The value of our engagement with iwi/Māori and/or stakeholders is demonstrated in our advice/outputs."/>
                    <xsd:enumeration value="15. Our data is openly available"/>
                    <xsd:enumeration value="16. We manage strategic risks"/>
                    <xsd:enumeration value="17. We manage conflicts of interest"/>
                    <xsd:enumeration value="18. We follow approved QA/QC process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aText1 xmlns="a9df0e0e-9b5b-47bc-81c1-d190dfb54f87" xsi:nil="true"/>
    <Activity xmlns="70761194-623b-4751-a0da-29ad6551f95e">Advice</Activity>
    <Function xmlns="70761194-623b-4751-a0da-29ad6551f95e">Programmes and Projects</Function>
    <Year xmlns="70761194-623b-4751-a0da-29ad6551f95e" xsi:nil="true"/>
    <AggregationStatus xmlns="a9df0e0e-9b5b-47bc-81c1-d190dfb54f87">Normal</AggregationStatus>
    <CategoryName xmlns="70761194-623b-4751-a0da-29ad6551f95e">08. Comms and Engagement</CategoryName>
    <CategoryValue xmlns="70761194-623b-4751-a0da-29ad6551f95e" xsi:nil="true"/>
    <Narrative xmlns="a9df0e0e-9b5b-47bc-81c1-d190dfb54f87" xsi:nil="true"/>
    <PraText5 xmlns="a9df0e0e-9b5b-47bc-81c1-d190dfb54f87" xsi:nil="true"/>
    <PRAType xmlns="70761194-623b-4751-a0da-29ad6551f95e" xsi:nil="true"/>
    <PraDate3 xmlns="a9df0e0e-9b5b-47bc-81c1-d190dfb54f87" xsi:nil="true"/>
    <PraDateTrigger xmlns="a9df0e0e-9b5b-47bc-81c1-d190dfb54f87" xsi:nil="true"/>
    <Project xmlns="70761194-623b-4751-a0da-29ad6551f95e" xsi:nil="true"/>
    <PraText4 xmlns="a9df0e0e-9b5b-47bc-81c1-d190dfb54f87" xsi:nil="true"/>
    <Subactivity xmlns="70761194-623b-4751-a0da-29ad6551f95e">2025 Advice</Subactivity>
    <PraDateDisposal xmlns="a9df0e0e-9b5b-47bc-81c1-d190dfb54f87" xsi:nil="true"/>
    <PraDate2 xmlns="a9df0e0e-9b5b-47bc-81c1-d190dfb54f87" xsi:nil="true"/>
    <PraText3 xmlns="a9df0e0e-9b5b-47bc-81c1-d190dfb54f87" xsi:nil="true"/>
    <DocumentType xmlns="02bffcbe-7cf8-467d-a91b-a3e0dbcae01e" xsi:nil="true"/>
    <AggregationNarrative xmlns="70761194-623b-4751-a0da-29ad6551f95e" xsi:nil="true"/>
    <Case xmlns="70761194-623b-4751-a0da-29ad6551f95e">ETS Unit and Price Settings</Case>
    <PraDate1 xmlns="a9df0e0e-9b5b-47bc-81c1-d190dfb54f87" xsi:nil="true"/>
    <PraText2 xmlns="a9df0e0e-9b5b-47bc-81c1-d190dfb54f87" xsi:nil="true"/>
    <LegacyMetadata xmlns="b30672e7-690a-4c93-a50a-a028bc8f475d" xsi:nil="true"/>
    <OTDocID xmlns="b30672e7-690a-4c93-a50a-a028bc8f475d" xsi:nil="true"/>
    <OTModifiedBy xmlns="b30672e7-690a-4c93-a50a-a028bc8f475d" xsi:nil="true"/>
    <OTCreatedBy xmlns="b30672e7-690a-4c93-a50a-a028bc8f475d" xsi:nil="true"/>
    <_dlc_DocId xmlns="e963e69f-3f58-4e6f-b74a-87e86ca2e125">ZRPJAS3TEE2M-297491816-2397</_dlc_DocId>
    <_dlc_DocIdUrl xmlns="e963e69f-3f58-4e6f-b74a-87e86ca2e125">
      <Url>https://climatechangegovt.sharepoint.com/sites/ETSUnitPrice22/_layouts/15/DocIdRedir.aspx?ID=ZRPJAS3TEE2M-297491816-2397</Url>
      <Description>ZRPJAS3TEE2M-297491816-2397</Description>
    </_dlc_DocIdUrl>
    <Channel xmlns="b30672e7-690a-4c93-a50a-a028bc8f475d" xsi:nil="true"/>
    <lcf76f155ced4ddcb4097134ff3c332f xmlns="987bcd1d-e1f1-4f53-92ab-ce8c6eb15727">
      <Terms xmlns="http://schemas.microsoft.com/office/infopath/2007/PartnerControls"/>
    </lcf76f155ced4ddcb4097134ff3c332f>
    <TaxCatchAll xmlns="e963e69f-3f58-4e6f-b74a-87e86ca2e125" xsi:nil="true"/>
    <Expectation xmlns="987bcd1d-e1f1-4f53-92ab-ce8c6eb15727"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57F23-6A61-4CAD-AE3B-53FDA399661D}">
  <ds:schemaRefs>
    <ds:schemaRef ds:uri="02bffcbe-7cf8-467d-a91b-a3e0dbcae01e"/>
    <ds:schemaRef ds:uri="70761194-623b-4751-a0da-29ad6551f95e"/>
    <ds:schemaRef ds:uri="987bcd1d-e1f1-4f53-92ab-ce8c6eb15727"/>
    <ds:schemaRef ds:uri="a9df0e0e-9b5b-47bc-81c1-d190dfb54f87"/>
    <ds:schemaRef ds:uri="b30672e7-690a-4c93-a50a-a028bc8f475d"/>
    <ds:schemaRef ds:uri="e963e69f-3f58-4e6f-b74a-87e86ca2e1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F01F42-0A14-4B93-ACD6-30299A15EA91}">
  <ds:schemaRefs>
    <ds:schemaRef ds:uri="http://www.w3.org/XML/1998/namespace"/>
    <ds:schemaRef ds:uri="e963e69f-3f58-4e6f-b74a-87e86ca2e125"/>
    <ds:schemaRef ds:uri="http://purl.org/dc/elements/1.1/"/>
    <ds:schemaRef ds:uri="70761194-623b-4751-a0da-29ad6551f95e"/>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987bcd1d-e1f1-4f53-92ab-ce8c6eb15727"/>
    <ds:schemaRef ds:uri="b30672e7-690a-4c93-a50a-a028bc8f475d"/>
    <ds:schemaRef ds:uri="a9df0e0e-9b5b-47bc-81c1-d190dfb54f87"/>
    <ds:schemaRef ds:uri="02bffcbe-7cf8-467d-a91b-a3e0dbcae01e"/>
    <ds:schemaRef ds:uri="http://schemas.microsoft.com/office/2006/metadata/properties"/>
  </ds:schemaRefs>
</ds:datastoreItem>
</file>

<file path=customXml/itemProps3.xml><?xml version="1.0" encoding="utf-8"?>
<ds:datastoreItem xmlns:ds="http://schemas.openxmlformats.org/officeDocument/2006/customXml" ds:itemID="{17D86FC8-D52A-41E4-82F1-5D9A50CBA30D}">
  <ds:schemaRefs>
    <ds:schemaRef ds:uri="http://schemas.microsoft.com/sharepoint/events"/>
  </ds:schemaRefs>
</ds:datastoreItem>
</file>

<file path=customXml/itemProps4.xml><?xml version="1.0" encoding="utf-8"?>
<ds:datastoreItem xmlns:ds="http://schemas.openxmlformats.org/officeDocument/2006/customXml" ds:itemID="{CADA8EB3-361E-471B-B291-292DD38C4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TotalTime>
  <Words>1188</Words>
  <Application>Microsoft Office PowerPoint</Application>
  <PresentationFormat>On-screen Show (16:9)</PresentationFormat>
  <Paragraphs>151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Arial,Sans-Serif</vt:lpstr>
      <vt:lpstr>Calibri</vt:lpstr>
      <vt:lpstr>Calibri Light</vt:lpstr>
      <vt:lpstr>Courier New</vt:lpstr>
      <vt:lpstr>Symbol</vt:lpstr>
      <vt:lpstr>Office Theme</vt:lpstr>
      <vt:lpstr>PowerPoint Presentation</vt:lpstr>
      <vt:lpstr>Today’s session</vt:lpstr>
      <vt:lpstr>Our focus for this webinar</vt:lpstr>
      <vt:lpstr>Context: Approach to managing NZ ETS settings</vt:lpstr>
      <vt:lpstr>Context: Wider issues</vt:lpstr>
      <vt:lpstr>Context: Framework in the Climate Change Response Act (2002)</vt:lpstr>
      <vt:lpstr>Unit limits (1): Our advice</vt:lpstr>
      <vt:lpstr>Unit limits (2): The Government’s second emissions reduction plan</vt:lpstr>
      <vt:lpstr>Unit limits (3): the established 7-step method</vt:lpstr>
      <vt:lpstr>Unit limits (4): Surplus volume is lower than previous forecasts</vt:lpstr>
      <vt:lpstr>Price controls (1): Fit-for-purpose with inflation adjustments</vt:lpstr>
      <vt:lpstr>Price controls (2): ERP2 means reassessment needed</vt:lpstr>
      <vt:lpstr>Price controls (3): Consistency with the second emissions budget </vt:lpstr>
      <vt:lpstr>Price controls (4): Consistency with third budget and NDC2</vt:lpstr>
      <vt:lpstr>What happens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Acton</dc:creator>
  <cp:lastModifiedBy>Khushboo Singh</cp:lastModifiedBy>
  <cp:revision>2</cp:revision>
  <cp:lastPrinted>2025-04-29T01:29:56Z</cp:lastPrinted>
  <dcterms:created xsi:type="dcterms:W3CDTF">2020-09-28T20:43:04Z</dcterms:created>
  <dcterms:modified xsi:type="dcterms:W3CDTF">2025-05-07T22:23:50Z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0x010100EDD070CD8C3B1241AF2B72868218A723</vt:lpwstr>
  </property>
  <property fmtid="{D5CDD505-2E9C-101B-9397-08002B2CF9AE}" pid="3" name="_dlc_DocIdItemGuid">
    <vt:lpwstr>46d755e2-aca5-4ee6-9563-26a0f1542d1f</vt:lpwstr>
  </property>
  <property fmtid="{D5CDD505-2E9C-101B-9397-08002B2CF9AE}" pid="4" name="MSIP_Label_92265b78-25d0-4d54-b3b2-27c0ecf14e3e_Enabled">
    <vt:lpwstr>true</vt:lpwstr>
  </property>
  <property fmtid="{D5CDD505-2E9C-101B-9397-08002B2CF9AE}" pid="5" name="MSIP_Label_92265b78-25d0-4d54-b3b2-27c0ecf14e3e_SetDate">
    <vt:lpwstr>2023-04-17T08:10:16Z</vt:lpwstr>
  </property>
  <property fmtid="{D5CDD505-2E9C-101B-9397-08002B2CF9AE}" pid="6" name="MSIP_Label_92265b78-25d0-4d54-b3b2-27c0ecf14e3e_Method">
    <vt:lpwstr>Standard</vt:lpwstr>
  </property>
  <property fmtid="{D5CDD505-2E9C-101B-9397-08002B2CF9AE}" pid="7" name="MSIP_Label_92265b78-25d0-4d54-b3b2-27c0ecf14e3e_Name">
    <vt:lpwstr>Unclassified</vt:lpwstr>
  </property>
  <property fmtid="{D5CDD505-2E9C-101B-9397-08002B2CF9AE}" pid="8" name="MSIP_Label_92265b78-25d0-4d54-b3b2-27c0ecf14e3e_SiteId">
    <vt:lpwstr>27523570-98da-4a95-b560-ba6bb21643d0</vt:lpwstr>
  </property>
  <property fmtid="{D5CDD505-2E9C-101B-9397-08002B2CF9AE}" pid="9" name="MSIP_Label_92265b78-25d0-4d54-b3b2-27c0ecf14e3e_ActionId">
    <vt:lpwstr>7ccdf032-df55-4cc2-8840-c50fb31c4873</vt:lpwstr>
  </property>
  <property fmtid="{D5CDD505-2E9C-101B-9397-08002B2CF9AE}" pid="10" name="MSIP_Label_92265b78-25d0-4d54-b3b2-27c0ecf14e3e_ContentBits">
    <vt:lpwstr>3</vt:lpwstr>
  </property>
  <property fmtid="{D5CDD505-2E9C-101B-9397-08002B2CF9AE}" pid="11" name="MediaServiceImageTags">
    <vt:lpwstr/>
  </property>
</Properties>
</file>